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3" r:id="rId9"/>
    <p:sldId id="272" r:id="rId10"/>
    <p:sldId id="275" r:id="rId11"/>
    <p:sldId id="264" r:id="rId12"/>
    <p:sldId id="265" r:id="rId13"/>
    <p:sldId id="266" r:id="rId14"/>
    <p:sldId id="267" r:id="rId15"/>
    <p:sldId id="268" r:id="rId16"/>
    <p:sldId id="269" r:id="rId17"/>
    <p:sldId id="270" r:id="rId18"/>
    <p:sldId id="276" r:id="rId19"/>
    <p:sldId id="271" r:id="rId20"/>
    <p:sldId id="277" r:id="rId21"/>
    <p:sldId id="278"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8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9181E19-0EC2-4C77-B713-76400C3DB57D}" type="datetimeFigureOut">
              <a:rPr lang="ar-IQ" smtClean="0"/>
              <a:t>09/03/1437</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F29756A6-EB6B-43E2-91A7-52B27A546BD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9181E19-0EC2-4C77-B713-76400C3DB57D}" type="datetimeFigureOut">
              <a:rPr lang="ar-IQ" smtClean="0"/>
              <a:t>09/03/1437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9181E19-0EC2-4C77-B713-76400C3DB57D}" type="datetimeFigureOut">
              <a:rPr lang="ar-IQ" smtClean="0"/>
              <a:t>09/03/1437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9181E19-0EC2-4C77-B713-76400C3DB57D}" type="datetimeFigureOut">
              <a:rPr lang="ar-IQ" smtClean="0"/>
              <a:t>09/03/1437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181E19-0EC2-4C77-B713-76400C3DB57D}" type="datetimeFigureOut">
              <a:rPr lang="ar-IQ" smtClean="0"/>
              <a:t>09/03/1437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756A6-EB6B-43E2-91A7-52B27A546BD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9181E19-0EC2-4C77-B713-76400C3DB57D}" type="datetimeFigureOut">
              <a:rPr lang="ar-IQ" smtClean="0"/>
              <a:t>09/03/1437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9181E19-0EC2-4C77-B713-76400C3DB57D}" type="datetimeFigureOut">
              <a:rPr lang="ar-IQ" smtClean="0"/>
              <a:t>09/03/1437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9181E19-0EC2-4C77-B713-76400C3DB57D}" type="datetimeFigureOut">
              <a:rPr lang="ar-IQ" smtClean="0"/>
              <a:t>09/03/1437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181E19-0EC2-4C77-B713-76400C3DB57D}" type="datetimeFigureOut">
              <a:rPr lang="ar-IQ" smtClean="0"/>
              <a:t>09/03/1437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9181E19-0EC2-4C77-B713-76400C3DB57D}" type="datetimeFigureOut">
              <a:rPr lang="ar-IQ" smtClean="0"/>
              <a:t>09/03/1437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9756A6-EB6B-43E2-91A7-52B27A546BD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181E19-0EC2-4C77-B713-76400C3DB57D}" type="datetimeFigureOut">
              <a:rPr lang="ar-IQ" smtClean="0"/>
              <a:t>09/03/1437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F29756A6-EB6B-43E2-91A7-52B27A546BD6}" type="slidenum">
              <a:rPr lang="ar-IQ" smtClean="0"/>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81E19-0EC2-4C77-B713-76400C3DB57D}" type="datetimeFigureOut">
              <a:rPr lang="ar-IQ" smtClean="0"/>
              <a:t>09/03/1437</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9756A6-EB6B-43E2-91A7-52B27A546BD6}" type="slidenum">
              <a:rPr lang="ar-IQ" smtClean="0"/>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8000" dirty="0" smtClean="0">
                <a:solidFill>
                  <a:srgbClr val="FFFF00"/>
                </a:solidFill>
              </a:rPr>
              <a:t>التصنيف العالمي للجامعات</a:t>
            </a:r>
            <a:endParaRPr lang="ar-IQ" sz="8000" dirty="0">
              <a:solidFill>
                <a:srgbClr val="FFFF00"/>
              </a:solidFill>
            </a:endParaRPr>
          </a:p>
        </p:txBody>
      </p:sp>
      <p:sp>
        <p:nvSpPr>
          <p:cNvPr id="3" name="عنوان فرعي 2"/>
          <p:cNvSpPr>
            <a:spLocks noGrp="1"/>
          </p:cNvSpPr>
          <p:nvPr>
            <p:ph type="subTitle" idx="1"/>
          </p:nvPr>
        </p:nvSpPr>
        <p:spPr>
          <a:xfrm>
            <a:off x="683568" y="4221088"/>
            <a:ext cx="7854696" cy="1752600"/>
          </a:xfrm>
        </p:spPr>
        <p:txBody>
          <a:bodyPr>
            <a:normAutofit/>
          </a:bodyPr>
          <a:lstStyle/>
          <a:p>
            <a:pPr algn="ctr"/>
            <a:r>
              <a:rPr lang="ar-IQ" sz="3200" b="1" dirty="0" smtClean="0">
                <a:solidFill>
                  <a:srgbClr val="FFFF00"/>
                </a:solidFill>
              </a:rPr>
              <a:t>اعداد</a:t>
            </a:r>
            <a:endParaRPr lang="en-US" sz="3200" b="1" dirty="0" smtClean="0">
              <a:solidFill>
                <a:srgbClr val="FFFF00"/>
              </a:solidFill>
            </a:endParaRPr>
          </a:p>
          <a:p>
            <a:pPr algn="ctr"/>
            <a:r>
              <a:rPr lang="ar-IQ" sz="3200" b="1" dirty="0" smtClean="0">
                <a:solidFill>
                  <a:srgbClr val="FFFF00"/>
                </a:solidFill>
              </a:rPr>
              <a:t>مدير قسم الاعتماد الدولي / د. علي عبد الكريم الصفار</a:t>
            </a:r>
            <a:endParaRPr lang="en-US" sz="3200" b="1" dirty="0" smtClean="0">
              <a:solidFill>
                <a:srgbClr val="FFFF00"/>
              </a:solidFill>
            </a:endParaRPr>
          </a:p>
          <a:p>
            <a:pPr algn="ctr"/>
            <a:r>
              <a:rPr lang="ar-IQ" sz="3200" b="1" dirty="0" smtClean="0">
                <a:solidFill>
                  <a:srgbClr val="FFFF00"/>
                </a:solidFill>
              </a:rPr>
              <a:t>دائرة ضمان الجودة والاعتماد الاكاديمي</a:t>
            </a:r>
            <a:endParaRPr lang="en-US" sz="3200" b="1" dirty="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65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6000"/>
                                        <p:tgtEl>
                                          <p:spTgt spid="2"/>
                                        </p:tgtEl>
                                      </p:cBhvr>
                                    </p:animEffect>
                                  </p:childTnLst>
                                </p:cTn>
                              </p:par>
                            </p:childTnLst>
                          </p:cTn>
                        </p:par>
                        <p:par>
                          <p:cTn id="8" fill="hold">
                            <p:stCondLst>
                              <p:cond delay="6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8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IQ" sz="3200" b="1" dirty="0"/>
              <a:t>تصيف </a:t>
            </a:r>
            <a:r>
              <a:rPr lang="en-US" sz="3200" b="1" dirty="0" smtClean="0"/>
              <a:t>star</a:t>
            </a:r>
            <a:r>
              <a:rPr lang="ar-IQ" sz="3200" b="1" dirty="0" smtClean="0"/>
              <a:t> </a:t>
            </a:r>
            <a:r>
              <a:rPr lang="en-US" sz="3200" b="1" dirty="0"/>
              <a:t>QS</a:t>
            </a:r>
          </a:p>
          <a:p>
            <a:endParaRPr lang="ar-IQ" dirty="0"/>
          </a:p>
        </p:txBody>
      </p:sp>
      <p:sp>
        <p:nvSpPr>
          <p:cNvPr id="4"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graphicFrame>
        <p:nvGraphicFramePr>
          <p:cNvPr id="6" name="جدول 5"/>
          <p:cNvGraphicFramePr>
            <a:graphicFrameLocks noGrp="1"/>
          </p:cNvGraphicFramePr>
          <p:nvPr>
            <p:extLst>
              <p:ext uri="{D42A27DB-BD31-4B8C-83A1-F6EECF244321}">
                <p14:modId xmlns:p14="http://schemas.microsoft.com/office/powerpoint/2010/main" val="2373902815"/>
              </p:ext>
            </p:extLst>
          </p:nvPr>
        </p:nvGraphicFramePr>
        <p:xfrm>
          <a:off x="1763688" y="2696696"/>
          <a:ext cx="6600056" cy="2316480"/>
        </p:xfrm>
        <a:graphic>
          <a:graphicData uri="http://schemas.openxmlformats.org/drawingml/2006/table">
            <a:tbl>
              <a:tblPr rtl="1" firstRow="1" bandRow="1">
                <a:tableStyleId>{5C22544A-7EE6-4342-B048-85BDC9FD1C3A}</a:tableStyleId>
              </a:tblPr>
              <a:tblGrid>
                <a:gridCol w="2269517"/>
                <a:gridCol w="4330539"/>
              </a:tblGrid>
              <a:tr h="370840">
                <a:tc>
                  <a:txBody>
                    <a:bodyPr/>
                    <a:lstStyle/>
                    <a:p>
                      <a:pPr algn="ctr" rtl="1"/>
                      <a:r>
                        <a:rPr lang="ar-IQ" sz="3200" b="1" dirty="0" smtClean="0">
                          <a:effectLst/>
                        </a:rPr>
                        <a:t>أسم الجامعة</a:t>
                      </a:r>
                      <a:endParaRPr lang="ar-IQ" sz="3200" b="1" dirty="0">
                        <a:effectLst/>
                      </a:endParaRPr>
                    </a:p>
                  </a:txBody>
                  <a:tcPr/>
                </a:tc>
                <a:tc>
                  <a:txBody>
                    <a:bodyPr/>
                    <a:lstStyle/>
                    <a:p>
                      <a:pPr algn="ctr" rtl="1"/>
                      <a:r>
                        <a:rPr lang="ar-IQ" sz="3200" b="1" dirty="0" smtClean="0">
                          <a:effectLst/>
                        </a:rPr>
                        <a:t>2014 – 2015</a:t>
                      </a:r>
                      <a:endParaRPr lang="ar-IQ" sz="3200" b="1" dirty="0">
                        <a:effectLst/>
                      </a:endParaRPr>
                    </a:p>
                  </a:txBody>
                  <a:tcPr/>
                </a:tc>
              </a:tr>
              <a:tr h="370840">
                <a:tc>
                  <a:txBody>
                    <a:bodyPr/>
                    <a:lstStyle/>
                    <a:p>
                      <a:pPr algn="ctr" rtl="1"/>
                      <a:r>
                        <a:rPr lang="ar-IQ" sz="3200" b="1" dirty="0" smtClean="0">
                          <a:effectLst/>
                        </a:rPr>
                        <a:t>جامعة بغداد</a:t>
                      </a:r>
                      <a:endParaRPr lang="ar-IQ" sz="3200" b="1" dirty="0">
                        <a:effectLst/>
                      </a:endParaRPr>
                    </a:p>
                  </a:txBody>
                  <a:tcPr/>
                </a:tc>
                <a:tc>
                  <a:txBody>
                    <a:bodyPr/>
                    <a:lstStyle/>
                    <a:p>
                      <a:pPr algn="ctr" rtl="1"/>
                      <a:r>
                        <a:rPr lang="ar-IQ" sz="3200" b="1" dirty="0" smtClean="0">
                          <a:effectLst/>
                        </a:rPr>
                        <a:t>حصلت على (3) نجمة</a:t>
                      </a:r>
                      <a:endParaRPr lang="ar-IQ" sz="3200" b="1" dirty="0">
                        <a:effectLst/>
                      </a:endParaRPr>
                    </a:p>
                  </a:txBody>
                  <a:tcPr/>
                </a:tc>
              </a:tr>
              <a:tr h="370840">
                <a:tc>
                  <a:txBody>
                    <a:bodyPr/>
                    <a:lstStyle/>
                    <a:p>
                      <a:pPr algn="ctr" rtl="1"/>
                      <a:r>
                        <a:rPr lang="ar-IQ" sz="3200" b="1" dirty="0" smtClean="0">
                          <a:effectLst/>
                        </a:rPr>
                        <a:t>جامعة الكوفة</a:t>
                      </a:r>
                      <a:endParaRPr lang="ar-IQ" sz="3200" b="1" dirty="0">
                        <a:effectLst/>
                      </a:endParaRPr>
                    </a:p>
                  </a:txBody>
                  <a:tcPr/>
                </a:tc>
                <a:tc>
                  <a:txBody>
                    <a:bodyPr/>
                    <a:lstStyle/>
                    <a:p>
                      <a:pPr algn="ctr" rtl="1"/>
                      <a:r>
                        <a:rPr lang="ar-IQ" sz="3200" b="1" dirty="0" smtClean="0">
                          <a:effectLst/>
                        </a:rPr>
                        <a:t>حصلت على (2) نجمة</a:t>
                      </a:r>
                      <a:endParaRPr lang="ar-IQ" sz="3200" b="1" dirty="0">
                        <a:effectLst/>
                      </a:endParaRPr>
                    </a:p>
                  </a:txBody>
                  <a:tcPr/>
                </a:tc>
              </a:tr>
              <a:tr h="370840">
                <a:tc>
                  <a:txBody>
                    <a:bodyPr/>
                    <a:lstStyle/>
                    <a:p>
                      <a:pPr algn="ctr" rtl="1"/>
                      <a:r>
                        <a:rPr lang="ar-IQ" sz="3200" b="1" dirty="0" smtClean="0">
                          <a:effectLst/>
                        </a:rPr>
                        <a:t>جامعة بابل</a:t>
                      </a:r>
                      <a:endParaRPr lang="ar-IQ" sz="3200" b="1" dirty="0">
                        <a:effectLst/>
                      </a:endParaRPr>
                    </a:p>
                  </a:txBody>
                  <a:tcPr/>
                </a:tc>
                <a:tc>
                  <a:txBody>
                    <a:bodyPr/>
                    <a:lstStyle/>
                    <a:p>
                      <a:pPr algn="ctr" rtl="1"/>
                      <a:r>
                        <a:rPr lang="ar-IQ" sz="3200" b="1" dirty="0" smtClean="0">
                          <a:effectLst/>
                        </a:rPr>
                        <a:t>حصلت على (2) نجمة</a:t>
                      </a:r>
                      <a:endParaRPr lang="ar-IQ" sz="3200" b="1" dirty="0">
                        <a:effectLst/>
                      </a:endParaRPr>
                    </a:p>
                  </a:txBody>
                  <a:tcPr/>
                </a:tc>
              </a:tr>
            </a:tbl>
          </a:graphicData>
        </a:graphic>
      </p:graphicFrame>
    </p:spTree>
    <p:extLst>
      <p:ext uri="{BB962C8B-B14F-4D97-AF65-F5344CB8AC3E}">
        <p14:creationId xmlns:p14="http://schemas.microsoft.com/office/powerpoint/2010/main" val="82908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6"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par>
                          <p:cTn id="14" fill="hold">
                            <p:stCondLst>
                              <p:cond delay="5000"/>
                            </p:stCondLst>
                            <p:childTnLst>
                              <p:par>
                                <p:cTn id="15" presetID="16" presetClass="entr" presetSubtype="37"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4752528"/>
          </a:xfrm>
        </p:spPr>
        <p:txBody>
          <a:bodyPr>
            <a:normAutofit fontScale="55000" lnSpcReduction="20000"/>
          </a:bodyPr>
          <a:lstStyle/>
          <a:p>
            <a:pPr lvl="0"/>
            <a:r>
              <a:rPr lang="ar-IQ" sz="4500" b="1" dirty="0" smtClean="0"/>
              <a:t>2 . تصنيف </a:t>
            </a:r>
            <a:r>
              <a:rPr lang="ar-IQ" sz="4500" b="1" dirty="0"/>
              <a:t>جامعة جياو جونغ شنغهاي </a:t>
            </a:r>
            <a:r>
              <a:rPr lang="en-US" sz="4500" b="1" dirty="0"/>
              <a:t>ARWU</a:t>
            </a:r>
            <a:r>
              <a:rPr lang="ar-IQ" sz="4500" b="1" dirty="0" smtClean="0"/>
              <a:t>.</a:t>
            </a:r>
            <a:endParaRPr lang="en-US" sz="4500" b="1" dirty="0"/>
          </a:p>
          <a:p>
            <a:pPr algn="just"/>
            <a:r>
              <a:rPr lang="ar-IQ" sz="4500" b="1" dirty="0"/>
              <a:t>وهو تصنيف من إصدار جامعة جياو </a:t>
            </a:r>
            <a:r>
              <a:rPr lang="ar-IQ" sz="4500" b="1" dirty="0" err="1"/>
              <a:t>تونغ</a:t>
            </a:r>
            <a:r>
              <a:rPr lang="ar-IQ" sz="4500" b="1" dirty="0"/>
              <a:t> شنغهاي الصينية ويعرف بالتصنيف الاكاديمي للجامعات وقد صدر اول تصنيف عام 2003 م من معهد التعليم العالي بالجامعة ، وكان الهدف من اصداره معرفة موقع الجامعات الصينية بين الجامعات العالمية من حيث الاداء الاكاديمي والبحث العلمي ، ويستند هذا التصنيف الى معايير موضوعية جعلته </a:t>
            </a:r>
            <a:r>
              <a:rPr lang="ar-IQ" sz="4500" b="1" dirty="0" smtClean="0"/>
              <a:t>مرجعا تتنافس </a:t>
            </a:r>
            <a:r>
              <a:rPr lang="ar-IQ" sz="4500" b="1" dirty="0"/>
              <a:t>الجامعات العالمية على ان تحتل </a:t>
            </a:r>
            <a:r>
              <a:rPr lang="ar-IQ" sz="4500" b="1" dirty="0" smtClean="0"/>
              <a:t>موقعا بارزا</a:t>
            </a:r>
            <a:r>
              <a:rPr lang="ar-IQ" sz="4500" b="1" dirty="0"/>
              <a:t>" فيه وتشير اليه كأحد أهم التصنيفات العالمية للجامعات ومؤسسات التعليم العالي ، ويقوم هذا التصنيف على فحص 2000 جامعة في العالم من أصل قرابة 10000 جامعة مسجلة في اليونسكو امتلكت المؤهلات الاولية للمنافسة ، ويعتمد التصنيف على معدل الانتاج العلمي للجامعة ، وعلى مدى حصولها على جائزة نوبل أو أوسمة فيلدز للرياضيات ، وتقوم طريقة التصنيف على اساس اربعة معايير رئيسة </a:t>
            </a:r>
            <a:r>
              <a:rPr lang="ar-IQ" sz="4500" b="1" dirty="0" smtClean="0"/>
              <a:t>(جودة </a:t>
            </a:r>
            <a:r>
              <a:rPr lang="ar-IQ" sz="4500" b="1" dirty="0"/>
              <a:t>التعليم – جودة أعضاء هيئة التدريس – الانتاج البحثي – الانجاز الاكاديمي مقارنة بحجم المؤسسة </a:t>
            </a:r>
            <a:r>
              <a:rPr lang="ar-IQ" sz="4500" b="1" dirty="0" smtClean="0"/>
              <a:t>العلمية)</a:t>
            </a:r>
            <a:endParaRPr lang="en-US" sz="4500" b="1" dirty="0"/>
          </a:p>
          <a:p>
            <a:endParaRPr lang="ar-IQ" dirty="0"/>
          </a:p>
        </p:txBody>
      </p:sp>
      <p:sp>
        <p:nvSpPr>
          <p:cNvPr id="4"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1" presetClass="entr" presetSubtype="2"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2)">
                                      <p:cBhvr>
                                        <p:cTn id="13" dur="2000"/>
                                        <p:tgtEl>
                                          <p:spTgt spid="3">
                                            <p:txEl>
                                              <p:pRg st="0" end="0"/>
                                            </p:txEl>
                                          </p:spTgt>
                                        </p:tgtEl>
                                      </p:cBhvr>
                                    </p:animEffect>
                                  </p:childTnLst>
                                </p:cTn>
                              </p:par>
                            </p:childTnLst>
                          </p:cTn>
                        </p:par>
                        <p:par>
                          <p:cTn id="14" fill="hold">
                            <p:stCondLst>
                              <p:cond delay="5000"/>
                            </p:stCondLst>
                            <p:childTnLst>
                              <p:par>
                                <p:cTn id="15" presetID="21" presetClass="entr" presetSubtype="2"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2)">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980728"/>
            <a:ext cx="7643192" cy="720080"/>
          </a:xfrm>
        </p:spPr>
        <p:style>
          <a:lnRef idx="0">
            <a:schemeClr val="accent3"/>
          </a:lnRef>
          <a:fillRef idx="3">
            <a:schemeClr val="accent3"/>
          </a:fillRef>
          <a:effectRef idx="3">
            <a:schemeClr val="accent3"/>
          </a:effectRef>
          <a:fontRef idx="minor">
            <a:schemeClr val="lt1"/>
          </a:fontRef>
        </p:style>
        <p:txBody>
          <a:bodyPr>
            <a:noAutofit/>
          </a:bodyPr>
          <a:lstStyle/>
          <a:p>
            <a:pPr lvl="0" algn="ctr"/>
            <a:r>
              <a:rPr lang="ar-IQ" sz="4000" b="1" dirty="0">
                <a:gradFill>
                  <a:gsLst>
                    <a:gs pos="0">
                      <a:srgbClr val="000000"/>
                    </a:gs>
                    <a:gs pos="39999">
                      <a:srgbClr val="0A128C"/>
                    </a:gs>
                    <a:gs pos="70000">
                      <a:srgbClr val="181CC7"/>
                    </a:gs>
                    <a:gs pos="88000">
                      <a:srgbClr val="7005D4"/>
                    </a:gs>
                    <a:gs pos="100000">
                      <a:srgbClr val="8C3D91"/>
                    </a:gs>
                  </a:gsLst>
                  <a:lin ang="5400000" scaled="0"/>
                </a:gradFill>
              </a:rPr>
              <a:t>تصنيف جامعة جياو جونغ شنغهاي </a:t>
            </a:r>
            <a:r>
              <a:rPr lang="en-US" sz="4000" b="1" dirty="0" smtClean="0">
                <a:gradFill>
                  <a:gsLst>
                    <a:gs pos="0">
                      <a:srgbClr val="000000"/>
                    </a:gs>
                    <a:gs pos="39999">
                      <a:srgbClr val="0A128C"/>
                    </a:gs>
                    <a:gs pos="70000">
                      <a:srgbClr val="181CC7"/>
                    </a:gs>
                    <a:gs pos="88000">
                      <a:srgbClr val="7005D4"/>
                    </a:gs>
                    <a:gs pos="100000">
                      <a:srgbClr val="8C3D91"/>
                    </a:gs>
                  </a:gsLst>
                  <a:lin ang="5400000" scaled="0"/>
                </a:gradFill>
              </a:rPr>
              <a:t>ARWU</a:t>
            </a:r>
            <a:endParaRPr lang="ar-IQ" sz="3600" dirty="0">
              <a:gradFill>
                <a:gsLst>
                  <a:gs pos="0">
                    <a:srgbClr val="000000"/>
                  </a:gs>
                  <a:gs pos="39999">
                    <a:srgbClr val="0A128C"/>
                  </a:gs>
                  <a:gs pos="70000">
                    <a:srgbClr val="181CC7"/>
                  </a:gs>
                  <a:gs pos="88000">
                    <a:srgbClr val="7005D4"/>
                  </a:gs>
                  <a:gs pos="100000">
                    <a:srgbClr val="8C3D91"/>
                  </a:gs>
                </a:gsLst>
                <a:lin ang="5400000" scaled="0"/>
              </a:gradFill>
            </a:endParaRPr>
          </a:p>
        </p:txBody>
      </p:sp>
      <p:sp>
        <p:nvSpPr>
          <p:cNvPr id="5" name="عنصر نائب للمحتوى 4"/>
          <p:cNvSpPr>
            <a:spLocks noGrp="1"/>
          </p:cNvSpPr>
          <p:nvPr>
            <p:ph idx="1"/>
          </p:nvPr>
        </p:nvSpPr>
        <p:spPr/>
        <p:txBody>
          <a:bodyPr/>
          <a:lstStyle/>
          <a:p>
            <a:endParaRPr lang="ar-IQ"/>
          </a:p>
        </p:txBody>
      </p:sp>
      <p:graphicFrame>
        <p:nvGraphicFramePr>
          <p:cNvPr id="6" name="عنصر نائب للمحتوى 3"/>
          <p:cNvGraphicFramePr>
            <a:graphicFrameLocks/>
          </p:cNvGraphicFramePr>
          <p:nvPr>
            <p:extLst>
              <p:ext uri="{D42A27DB-BD31-4B8C-83A1-F6EECF244321}">
                <p14:modId xmlns:p14="http://schemas.microsoft.com/office/powerpoint/2010/main" val="3973088725"/>
              </p:ext>
            </p:extLst>
          </p:nvPr>
        </p:nvGraphicFramePr>
        <p:xfrm>
          <a:off x="467544" y="1957168"/>
          <a:ext cx="8229600" cy="4496168"/>
        </p:xfrm>
        <a:graphic>
          <a:graphicData uri="http://schemas.openxmlformats.org/drawingml/2006/table">
            <a:tbl>
              <a:tblPr rtl="1" firstRow="1" bandRow="1">
                <a:tableStyleId>{5C22544A-7EE6-4342-B048-85BDC9FD1C3A}</a:tableStyleId>
              </a:tblPr>
              <a:tblGrid>
                <a:gridCol w="468402"/>
                <a:gridCol w="7006994"/>
                <a:gridCol w="754204"/>
              </a:tblGrid>
              <a:tr h="412011">
                <a:tc>
                  <a:txBody>
                    <a:bodyPr/>
                    <a:lstStyle/>
                    <a:p>
                      <a:pPr algn="ctr" rtl="1">
                        <a:lnSpc>
                          <a:spcPct val="115000"/>
                        </a:lnSpc>
                        <a:spcAft>
                          <a:spcPts val="0"/>
                        </a:spcAft>
                      </a:pPr>
                      <a:r>
                        <a:rPr lang="ar-IQ" sz="2000" b="1" dirty="0">
                          <a:latin typeface="Calibri"/>
                          <a:ea typeface="Calibri"/>
                          <a:cs typeface="Arial"/>
                        </a:rPr>
                        <a:t>ت</a:t>
                      </a:r>
                      <a:endParaRPr lang="en-US" sz="2000" b="1" dirty="0">
                        <a:latin typeface="Calibri"/>
                        <a:ea typeface="Calibri"/>
                        <a:cs typeface="Arial"/>
                      </a:endParaRPr>
                    </a:p>
                  </a:txBody>
                  <a:tcPr marL="68580" marR="68580" marT="0" marB="0"/>
                </a:tc>
                <a:tc>
                  <a:txBody>
                    <a:bodyPr/>
                    <a:lstStyle/>
                    <a:p>
                      <a:pPr algn="r" rtl="1">
                        <a:lnSpc>
                          <a:spcPct val="115000"/>
                        </a:lnSpc>
                        <a:spcAft>
                          <a:spcPts val="0"/>
                        </a:spcAft>
                      </a:pPr>
                      <a:r>
                        <a:rPr lang="ar-IQ" sz="2000" b="1" dirty="0">
                          <a:latin typeface="Calibri"/>
                          <a:ea typeface="Calibri"/>
                          <a:cs typeface="Arial"/>
                        </a:rPr>
                        <a:t>المعيار</a:t>
                      </a:r>
                      <a:endParaRPr lang="en-US" sz="2000" b="1" dirty="0">
                        <a:latin typeface="Calibri"/>
                        <a:ea typeface="Calibri"/>
                        <a:cs typeface="Arial"/>
                      </a:endParaRPr>
                    </a:p>
                  </a:txBody>
                  <a:tcPr marL="68580" marR="68580" marT="0" marB="0"/>
                </a:tc>
                <a:tc>
                  <a:txBody>
                    <a:bodyPr/>
                    <a:lstStyle/>
                    <a:p>
                      <a:pPr algn="ctr" rtl="1">
                        <a:lnSpc>
                          <a:spcPct val="115000"/>
                        </a:lnSpc>
                        <a:spcAft>
                          <a:spcPts val="0"/>
                        </a:spcAft>
                      </a:pPr>
                      <a:r>
                        <a:rPr lang="ar-IQ" sz="2000" b="1" dirty="0">
                          <a:latin typeface="Calibri"/>
                          <a:ea typeface="Calibri"/>
                          <a:cs typeface="Arial"/>
                        </a:rPr>
                        <a:t>النسبة</a:t>
                      </a:r>
                      <a:endParaRPr lang="en-US" sz="2000" b="1" dirty="0">
                        <a:latin typeface="Calibri"/>
                        <a:ea typeface="Calibri"/>
                        <a:cs typeface="Arial"/>
                      </a:endParaRPr>
                    </a:p>
                  </a:txBody>
                  <a:tcPr marL="68580" marR="68580" marT="0" marB="0"/>
                </a:tc>
              </a:tr>
              <a:tr h="726421">
                <a:tc>
                  <a:txBody>
                    <a:bodyPr/>
                    <a:lstStyle/>
                    <a:p>
                      <a:pPr algn="ctr" rtl="1">
                        <a:lnSpc>
                          <a:spcPct val="115000"/>
                        </a:lnSpc>
                        <a:spcAft>
                          <a:spcPts val="0"/>
                        </a:spcAft>
                      </a:pPr>
                      <a:r>
                        <a:rPr lang="ar-IQ" sz="2000" b="1" dirty="0">
                          <a:latin typeface="Calibri"/>
                          <a:ea typeface="Calibri"/>
                          <a:cs typeface="Arial"/>
                        </a:rPr>
                        <a:t>1</a:t>
                      </a:r>
                      <a:endParaRPr lang="en-US" sz="2000" b="1" dirty="0">
                        <a:latin typeface="Calibri"/>
                        <a:ea typeface="Calibri"/>
                        <a:cs typeface="Arial"/>
                      </a:endParaRPr>
                    </a:p>
                  </a:txBody>
                  <a:tcPr marL="68580" marR="68580" marT="0" marB="0"/>
                </a:tc>
                <a:tc>
                  <a:txBody>
                    <a:bodyPr/>
                    <a:lstStyle/>
                    <a:p>
                      <a:r>
                        <a:rPr kumimoji="0" lang="ar-IQ" sz="2000" b="1" kern="1200" dirty="0" smtClean="0">
                          <a:solidFill>
                            <a:schemeClr val="dk1"/>
                          </a:solidFill>
                          <a:effectLst/>
                          <a:latin typeface="+mn-lt"/>
                          <a:ea typeface="+mn-ea"/>
                          <a:cs typeface="+mn-cs"/>
                        </a:rPr>
                        <a:t>جودة التعليم : </a:t>
                      </a:r>
                    </a:p>
                    <a:p>
                      <a:r>
                        <a:rPr kumimoji="0" lang="ar-IQ" sz="2000" b="0" kern="1200" dirty="0" smtClean="0">
                          <a:solidFill>
                            <a:schemeClr val="dk1"/>
                          </a:solidFill>
                          <a:effectLst/>
                          <a:latin typeface="+mn-lt"/>
                          <a:ea typeface="+mn-ea"/>
                          <a:cs typeface="+mn-cs"/>
                        </a:rPr>
                        <a:t>هو مؤشر لخريجي المؤسسة الذين حصلوا على جوائز نوبل وأوسمة فيلدز للرياضيات</a:t>
                      </a:r>
                      <a:endParaRPr lang="ar-IQ" sz="2000" b="0" dirty="0"/>
                    </a:p>
                  </a:txBody>
                  <a:tcPr marL="68580" marR="68580" marT="0" marB="0"/>
                </a:tc>
                <a:tc>
                  <a:txBody>
                    <a:bodyPr/>
                    <a:lstStyle/>
                    <a:p>
                      <a:pPr algn="ctr" rtl="1">
                        <a:lnSpc>
                          <a:spcPct val="115000"/>
                        </a:lnSpc>
                        <a:spcAft>
                          <a:spcPts val="0"/>
                        </a:spcAft>
                      </a:pPr>
                      <a:r>
                        <a:rPr lang="ar-IQ" sz="2000" b="1" dirty="0" smtClean="0">
                          <a:latin typeface="Calibri"/>
                          <a:ea typeface="Calibri"/>
                          <a:cs typeface="Arial"/>
                        </a:rPr>
                        <a:t>10 </a:t>
                      </a:r>
                      <a:r>
                        <a:rPr lang="ar-IQ" sz="2000" b="1" dirty="0">
                          <a:latin typeface="Calibri"/>
                          <a:ea typeface="Calibri"/>
                          <a:cs typeface="Arial"/>
                        </a:rPr>
                        <a:t>%</a:t>
                      </a:r>
                      <a:endParaRPr lang="en-US" sz="2000" b="1" dirty="0">
                        <a:latin typeface="Calibri"/>
                        <a:ea typeface="Calibri"/>
                        <a:cs typeface="Arial"/>
                      </a:endParaRPr>
                    </a:p>
                  </a:txBody>
                  <a:tcPr marL="68580" marR="68580" marT="0" marB="0"/>
                </a:tc>
              </a:tr>
              <a:tr h="748125">
                <a:tc>
                  <a:txBody>
                    <a:bodyPr/>
                    <a:lstStyle/>
                    <a:p>
                      <a:pPr algn="ctr" rtl="1">
                        <a:lnSpc>
                          <a:spcPct val="115000"/>
                        </a:lnSpc>
                        <a:spcAft>
                          <a:spcPts val="0"/>
                        </a:spcAft>
                      </a:pPr>
                      <a:r>
                        <a:rPr lang="ar-IQ" sz="2000" b="1" dirty="0">
                          <a:latin typeface="Calibri"/>
                          <a:ea typeface="Calibri"/>
                          <a:cs typeface="Arial"/>
                        </a:rPr>
                        <a:t>2</a:t>
                      </a:r>
                      <a:endParaRPr lang="en-US" sz="2000" b="1" dirty="0">
                        <a:latin typeface="Calibri"/>
                        <a:ea typeface="Calibri"/>
                        <a:cs typeface="Arial"/>
                      </a:endParaRPr>
                    </a:p>
                  </a:txBody>
                  <a:tcPr marL="68580" marR="68580" marT="0" marB="0"/>
                </a:tc>
                <a:tc>
                  <a:txBody>
                    <a:bodyPr/>
                    <a:lstStyle/>
                    <a:p>
                      <a:r>
                        <a:rPr kumimoji="0" lang="ar-IQ" sz="2000" b="1" kern="1200" dirty="0" smtClean="0">
                          <a:solidFill>
                            <a:schemeClr val="dk1"/>
                          </a:solidFill>
                          <a:effectLst/>
                          <a:latin typeface="+mn-lt"/>
                          <a:ea typeface="+mn-ea"/>
                          <a:cs typeface="+mn-cs"/>
                        </a:rPr>
                        <a:t>جودة اعضاء هيئة التدريس : </a:t>
                      </a:r>
                    </a:p>
                    <a:p>
                      <a:r>
                        <a:rPr kumimoji="0" lang="ar-IQ" sz="2000" b="0" kern="1200" dirty="0" smtClean="0">
                          <a:solidFill>
                            <a:schemeClr val="dk1"/>
                          </a:solidFill>
                          <a:effectLst/>
                          <a:latin typeface="+mn-lt"/>
                          <a:ea typeface="+mn-ea"/>
                          <a:cs typeface="+mn-cs"/>
                        </a:rPr>
                        <a:t>وهو مؤشر لأعضاء هيئة التدريس الذين حصلوا على جوائز نوبل وأوسمة فيلدز </a:t>
                      </a:r>
                      <a:endParaRPr lang="ar-IQ" sz="2000" b="0" dirty="0"/>
                    </a:p>
                  </a:txBody>
                  <a:tcPr marL="68580" marR="68580" marT="0" marB="0"/>
                </a:tc>
                <a:tc>
                  <a:txBody>
                    <a:bodyPr/>
                    <a:lstStyle/>
                    <a:p>
                      <a:pPr algn="ctr" rtl="1">
                        <a:lnSpc>
                          <a:spcPct val="115000"/>
                        </a:lnSpc>
                        <a:spcAft>
                          <a:spcPts val="0"/>
                        </a:spcAft>
                      </a:pPr>
                      <a:r>
                        <a:rPr lang="ar-IQ" sz="2000" b="1" dirty="0">
                          <a:latin typeface="Calibri"/>
                          <a:ea typeface="Calibri"/>
                          <a:cs typeface="Arial"/>
                        </a:rPr>
                        <a:t> </a:t>
                      </a:r>
                      <a:r>
                        <a:rPr lang="ar-IQ" sz="2000" b="1" dirty="0" smtClean="0">
                          <a:latin typeface="Calibri"/>
                          <a:ea typeface="Calibri"/>
                          <a:cs typeface="Arial"/>
                        </a:rPr>
                        <a:t>20%</a:t>
                      </a:r>
                      <a:endParaRPr lang="en-US" sz="2000" b="1" dirty="0">
                        <a:latin typeface="Calibri"/>
                        <a:ea typeface="Calibri"/>
                        <a:cs typeface="Arial"/>
                      </a:endParaRPr>
                    </a:p>
                  </a:txBody>
                  <a:tcPr marL="68580" marR="68580" marT="0" marB="0"/>
                </a:tc>
              </a:tr>
              <a:tr h="476011">
                <a:tc>
                  <a:txBody>
                    <a:bodyPr/>
                    <a:lstStyle/>
                    <a:p>
                      <a:pPr algn="ctr" rtl="1">
                        <a:lnSpc>
                          <a:spcPct val="115000"/>
                        </a:lnSpc>
                        <a:spcAft>
                          <a:spcPts val="0"/>
                        </a:spcAft>
                      </a:pPr>
                      <a:endParaRPr lang="en-US" sz="2000" b="1" dirty="0">
                        <a:latin typeface="Calibri"/>
                        <a:ea typeface="Calibri"/>
                        <a:cs typeface="Arial"/>
                      </a:endParaRPr>
                    </a:p>
                  </a:txBody>
                  <a:tcPr marL="68580" marR="68580" marT="0" marB="0"/>
                </a:tc>
                <a:tc>
                  <a:txBody>
                    <a:bodyPr/>
                    <a:lstStyle/>
                    <a:p>
                      <a:r>
                        <a:rPr kumimoji="0" lang="ar-IQ" sz="2000" b="0" kern="1200" dirty="0" smtClean="0">
                          <a:solidFill>
                            <a:schemeClr val="dk1"/>
                          </a:solidFill>
                          <a:effectLst/>
                          <a:latin typeface="+mn-lt"/>
                          <a:ea typeface="+mn-ea"/>
                          <a:cs typeface="+mn-cs"/>
                        </a:rPr>
                        <a:t>وفي هذا المعيار مؤشر للباحثين الاكثر استشهادا" بهم في</a:t>
                      </a:r>
                      <a:r>
                        <a:rPr kumimoji="0" lang="en-US" sz="2000" b="0" kern="1200" dirty="0" smtClean="0">
                          <a:solidFill>
                            <a:schemeClr val="dk1"/>
                          </a:solidFill>
                          <a:effectLst/>
                          <a:latin typeface="+mn-lt"/>
                          <a:ea typeface="+mn-ea"/>
                          <a:cs typeface="+mn-cs"/>
                        </a:rPr>
                        <a:t> 21 </a:t>
                      </a:r>
                      <a:r>
                        <a:rPr kumimoji="0" lang="ar-IQ" sz="2000" b="0" kern="1200" dirty="0" smtClean="0">
                          <a:solidFill>
                            <a:schemeClr val="dk1"/>
                          </a:solidFill>
                          <a:effectLst/>
                          <a:latin typeface="+mn-lt"/>
                          <a:ea typeface="+mn-ea"/>
                          <a:cs typeface="+mn-cs"/>
                        </a:rPr>
                        <a:t>تخصيصا علميا</a:t>
                      </a:r>
                      <a:endParaRPr lang="ar-IQ" sz="2000" b="0" dirty="0"/>
                    </a:p>
                  </a:txBody>
                  <a:tcPr marL="68580" marR="68580" marT="0" marB="0"/>
                </a:tc>
                <a:tc>
                  <a:txBody>
                    <a:bodyPr/>
                    <a:lstStyle/>
                    <a:p>
                      <a:pPr algn="ctr" rtl="1">
                        <a:lnSpc>
                          <a:spcPct val="115000"/>
                        </a:lnSpc>
                        <a:spcAft>
                          <a:spcPts val="0"/>
                        </a:spcAft>
                      </a:pPr>
                      <a:r>
                        <a:rPr lang="ar-IQ" sz="2000" b="1" dirty="0">
                          <a:latin typeface="Calibri"/>
                          <a:ea typeface="Calibri"/>
                          <a:cs typeface="Arial"/>
                        </a:rPr>
                        <a:t>20 %</a:t>
                      </a:r>
                      <a:endParaRPr lang="en-US" sz="2000" b="1" dirty="0">
                        <a:latin typeface="Calibri"/>
                        <a:ea typeface="Calibri"/>
                        <a:cs typeface="Arial"/>
                      </a:endParaRPr>
                    </a:p>
                  </a:txBody>
                  <a:tcPr marL="68580" marR="68580" marT="0" marB="0"/>
                </a:tc>
              </a:tr>
              <a:tr h="597938">
                <a:tc>
                  <a:txBody>
                    <a:bodyPr/>
                    <a:lstStyle/>
                    <a:p>
                      <a:pPr algn="ctr" rtl="1">
                        <a:lnSpc>
                          <a:spcPct val="115000"/>
                        </a:lnSpc>
                        <a:spcAft>
                          <a:spcPts val="0"/>
                        </a:spcAft>
                      </a:pPr>
                      <a:r>
                        <a:rPr lang="ar-IQ" sz="2000" b="1" dirty="0" smtClean="0">
                          <a:latin typeface="Calibri"/>
                          <a:ea typeface="Calibri"/>
                          <a:cs typeface="Arial"/>
                        </a:rPr>
                        <a:t>3</a:t>
                      </a:r>
                      <a:endParaRPr lang="en-US" sz="2000" b="1" dirty="0">
                        <a:latin typeface="Calibri"/>
                        <a:ea typeface="Calibri"/>
                        <a:cs typeface="Arial"/>
                      </a:endParaRPr>
                    </a:p>
                  </a:txBody>
                  <a:tcPr marL="68580" marR="68580" marT="0" marB="0"/>
                </a:tc>
                <a:tc>
                  <a:txBody>
                    <a:bodyPr/>
                    <a:lstStyle/>
                    <a:p>
                      <a:r>
                        <a:rPr kumimoji="0" lang="ar-IQ" sz="2000" b="1" kern="1200" dirty="0" smtClean="0">
                          <a:solidFill>
                            <a:schemeClr val="dk1"/>
                          </a:solidFill>
                          <a:effectLst/>
                          <a:latin typeface="+mn-lt"/>
                          <a:ea typeface="+mn-ea"/>
                          <a:cs typeface="+mn-cs"/>
                        </a:rPr>
                        <a:t>الانتاج البحثي (مخرجات البحث ) :</a:t>
                      </a:r>
                    </a:p>
                    <a:p>
                      <a:r>
                        <a:rPr kumimoji="0" lang="ar-IQ" sz="2000" b="0" kern="1200" dirty="0" smtClean="0">
                          <a:solidFill>
                            <a:schemeClr val="dk1"/>
                          </a:solidFill>
                          <a:effectLst/>
                          <a:latin typeface="+mn-lt"/>
                          <a:ea typeface="+mn-ea"/>
                          <a:cs typeface="+mn-cs"/>
                        </a:rPr>
                        <a:t>هو مؤشر للمقالات المنشورة في مجلتي </a:t>
                      </a:r>
                      <a:r>
                        <a:rPr kumimoji="0" lang="en-US" sz="2000" b="0" kern="1200" dirty="0" smtClean="0">
                          <a:solidFill>
                            <a:schemeClr val="dk1"/>
                          </a:solidFill>
                          <a:effectLst/>
                          <a:latin typeface="+mn-lt"/>
                          <a:ea typeface="+mn-ea"/>
                          <a:cs typeface="+mn-cs"/>
                        </a:rPr>
                        <a:t>science</a:t>
                      </a:r>
                      <a:r>
                        <a:rPr kumimoji="0" lang="ar-IQ" sz="2000" b="0" kern="1200" dirty="0" smtClean="0">
                          <a:solidFill>
                            <a:schemeClr val="dk1"/>
                          </a:solidFill>
                          <a:effectLst/>
                          <a:latin typeface="+mn-lt"/>
                          <a:ea typeface="+mn-ea"/>
                          <a:cs typeface="+mn-cs"/>
                        </a:rPr>
                        <a:t> و</a:t>
                      </a:r>
                      <a:r>
                        <a:rPr kumimoji="0" lang="en-US" sz="2000" b="0" kern="1200" dirty="0" smtClean="0">
                          <a:solidFill>
                            <a:schemeClr val="dk1"/>
                          </a:solidFill>
                          <a:effectLst/>
                          <a:latin typeface="+mn-lt"/>
                          <a:ea typeface="+mn-ea"/>
                          <a:cs typeface="+mn-cs"/>
                        </a:rPr>
                        <a:t> Nature </a:t>
                      </a:r>
                      <a:endParaRPr lang="ar-IQ" sz="2000" b="0" dirty="0"/>
                    </a:p>
                  </a:txBody>
                  <a:tcPr marL="68580" marR="68580" marT="0" marB="0"/>
                </a:tc>
                <a:tc>
                  <a:txBody>
                    <a:bodyPr/>
                    <a:lstStyle/>
                    <a:p>
                      <a:pPr algn="ctr" rtl="1">
                        <a:lnSpc>
                          <a:spcPct val="115000"/>
                        </a:lnSpc>
                        <a:spcAft>
                          <a:spcPts val="0"/>
                        </a:spcAft>
                      </a:pPr>
                      <a:r>
                        <a:rPr lang="ar-IQ" sz="2000" b="1" dirty="0">
                          <a:latin typeface="Calibri"/>
                          <a:ea typeface="Calibri"/>
                          <a:cs typeface="Arial"/>
                        </a:rPr>
                        <a:t>20 %</a:t>
                      </a:r>
                      <a:endParaRPr lang="en-US" sz="2000" b="1" dirty="0">
                        <a:latin typeface="Calibri"/>
                        <a:ea typeface="Calibri"/>
                        <a:cs typeface="Arial"/>
                      </a:endParaRPr>
                    </a:p>
                  </a:txBody>
                  <a:tcPr marL="68580" marR="68580" marT="0" marB="0"/>
                </a:tc>
              </a:tr>
              <a:tr h="597938">
                <a:tc>
                  <a:txBody>
                    <a:bodyPr/>
                    <a:lstStyle/>
                    <a:p>
                      <a:pPr algn="ctr" rtl="1">
                        <a:lnSpc>
                          <a:spcPct val="115000"/>
                        </a:lnSpc>
                        <a:spcAft>
                          <a:spcPts val="0"/>
                        </a:spcAft>
                      </a:pPr>
                      <a:endParaRPr lang="en-US" sz="2000" b="1" dirty="0">
                        <a:latin typeface="Calibri"/>
                        <a:ea typeface="Calibri"/>
                        <a:cs typeface="Arial"/>
                      </a:endParaRPr>
                    </a:p>
                  </a:txBody>
                  <a:tcPr marL="68580" marR="68580" marT="0" marB="0"/>
                </a:tc>
                <a:tc>
                  <a:txBody>
                    <a:bodyPr/>
                    <a:lstStyle/>
                    <a:p>
                      <a:r>
                        <a:rPr kumimoji="0" lang="ar-IQ" sz="2000" b="0" kern="1200" dirty="0" smtClean="0">
                          <a:solidFill>
                            <a:schemeClr val="dk1"/>
                          </a:solidFill>
                          <a:effectLst/>
                          <a:latin typeface="+mn-lt"/>
                          <a:ea typeface="+mn-ea"/>
                          <a:cs typeface="+mn-cs"/>
                        </a:rPr>
                        <a:t>وكذلك المقالات الواردة في دليل النشر العلمي الموسع ودليل النشر للعلوم الانسانية والفنون </a:t>
                      </a:r>
                      <a:endParaRPr lang="ar-IQ" sz="2000" b="0" dirty="0"/>
                    </a:p>
                  </a:txBody>
                  <a:tcPr marL="68580" marR="68580" marT="0" marB="0"/>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IQ" sz="2000" b="1" dirty="0" smtClean="0">
                          <a:latin typeface="Calibri"/>
                          <a:ea typeface="Calibri"/>
                          <a:cs typeface="Arial"/>
                        </a:rPr>
                        <a:t>20 %</a:t>
                      </a:r>
                      <a:endParaRPr lang="en-US" sz="2000" b="1" dirty="0" smtClean="0">
                        <a:latin typeface="Calibri"/>
                        <a:ea typeface="Calibri"/>
                        <a:cs typeface="Arial"/>
                      </a:endParaRPr>
                    </a:p>
                  </a:txBody>
                  <a:tcPr marL="68580" marR="68580" marT="0" marB="0"/>
                </a:tc>
              </a:tr>
              <a:tr h="896907">
                <a:tc>
                  <a:txBody>
                    <a:bodyPr/>
                    <a:lstStyle/>
                    <a:p>
                      <a:pPr algn="ctr" rtl="1">
                        <a:lnSpc>
                          <a:spcPct val="115000"/>
                        </a:lnSpc>
                        <a:spcAft>
                          <a:spcPts val="0"/>
                        </a:spcAft>
                      </a:pPr>
                      <a:r>
                        <a:rPr lang="ar-IQ" sz="2000" b="1" dirty="0" smtClean="0">
                          <a:latin typeface="Calibri"/>
                          <a:ea typeface="Calibri"/>
                          <a:cs typeface="Arial"/>
                        </a:rPr>
                        <a:t>4</a:t>
                      </a:r>
                      <a:endParaRPr lang="en-US" sz="2000" b="1" dirty="0">
                        <a:latin typeface="Calibri"/>
                        <a:ea typeface="Calibri"/>
                        <a:cs typeface="Arial"/>
                      </a:endParaRPr>
                    </a:p>
                  </a:txBody>
                  <a:tcPr marL="68580" marR="68580" marT="0" marB="0"/>
                </a:tc>
                <a:tc>
                  <a:txBody>
                    <a:bodyPr/>
                    <a:lstStyle/>
                    <a:p>
                      <a:r>
                        <a:rPr kumimoji="0" lang="ar-IQ" sz="2000" b="1" kern="1200" dirty="0" smtClean="0">
                          <a:solidFill>
                            <a:schemeClr val="dk1"/>
                          </a:solidFill>
                          <a:effectLst/>
                          <a:latin typeface="+mn-lt"/>
                          <a:ea typeface="+mn-ea"/>
                          <a:cs typeface="+mn-cs"/>
                        </a:rPr>
                        <a:t>الانجاز الاكاديمي :</a:t>
                      </a:r>
                    </a:p>
                    <a:p>
                      <a:r>
                        <a:rPr kumimoji="0" lang="ar-IQ" sz="2000" b="0" kern="1200" dirty="0" smtClean="0">
                          <a:solidFill>
                            <a:schemeClr val="dk1"/>
                          </a:solidFill>
                          <a:effectLst/>
                          <a:latin typeface="+mn-lt"/>
                          <a:ea typeface="+mn-ea"/>
                          <a:cs typeface="+mn-cs"/>
                        </a:rPr>
                        <a:t>مقارنة بحجم المؤسسة العلمية :- وهو مؤشر للإنجاز الاكاديمي نسبة الى المعايير اعلاه </a:t>
                      </a:r>
                      <a:endParaRPr lang="ar-IQ" sz="2000" b="0" dirty="0"/>
                    </a:p>
                  </a:txBody>
                  <a:tcPr marL="68580" marR="68580" marT="0" marB="0"/>
                </a:tc>
                <a:tc>
                  <a:txBody>
                    <a:bodyPr/>
                    <a:lstStyle/>
                    <a:p>
                      <a:pPr algn="ctr" rtl="1">
                        <a:lnSpc>
                          <a:spcPct val="115000"/>
                        </a:lnSpc>
                        <a:spcAft>
                          <a:spcPts val="0"/>
                        </a:spcAft>
                      </a:pPr>
                      <a:r>
                        <a:rPr lang="ar-IQ" sz="2000" b="1" dirty="0" smtClean="0">
                          <a:latin typeface="Calibri"/>
                          <a:ea typeface="Calibri"/>
                          <a:cs typeface="Arial"/>
                        </a:rPr>
                        <a:t>10 %</a:t>
                      </a:r>
                      <a:endParaRPr lang="en-US" sz="2000" b="1" dirty="0">
                        <a:latin typeface="Calibri"/>
                        <a:ea typeface="Calibri"/>
                        <a:cs typeface="Arial"/>
                      </a:endParaRPr>
                    </a:p>
                  </a:txBody>
                  <a:tcPr marL="68580" marR="68580" marT="0" marB="0"/>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2" presetClass="entr" presetSubtype="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07904" y="848104"/>
            <a:ext cx="4978896"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dirty="0" smtClean="0">
                <a:gradFill>
                  <a:gsLst>
                    <a:gs pos="0">
                      <a:srgbClr val="000000"/>
                    </a:gs>
                    <a:gs pos="39999">
                      <a:srgbClr val="0A128C"/>
                    </a:gs>
                    <a:gs pos="70000">
                      <a:srgbClr val="181CC7"/>
                    </a:gs>
                    <a:gs pos="88000">
                      <a:srgbClr val="7005D4"/>
                    </a:gs>
                    <a:gs pos="100000">
                      <a:srgbClr val="8C3D91"/>
                    </a:gs>
                  </a:gsLst>
                  <a:lin ang="5400000" scaled="0"/>
                </a:gradFill>
              </a:rPr>
              <a:t>النتائج</a:t>
            </a:r>
            <a:endParaRPr lang="ar-IQ" dirty="0">
              <a:gradFill>
                <a:gsLst>
                  <a:gs pos="0">
                    <a:srgbClr val="000000"/>
                  </a:gs>
                  <a:gs pos="39999">
                    <a:srgbClr val="0A128C"/>
                  </a:gs>
                  <a:gs pos="70000">
                    <a:srgbClr val="181CC7"/>
                  </a:gs>
                  <a:gs pos="88000">
                    <a:srgbClr val="7005D4"/>
                  </a:gs>
                  <a:gs pos="100000">
                    <a:srgbClr val="8C3D91"/>
                  </a:gs>
                </a:gsLst>
                <a:lin ang="5400000" scaled="0"/>
              </a:gradFill>
            </a:endParaRPr>
          </a:p>
        </p:txBody>
      </p:sp>
      <p:sp>
        <p:nvSpPr>
          <p:cNvPr id="3" name="عنصر نائب للمحتوى 2"/>
          <p:cNvSpPr>
            <a:spLocks noGrp="1"/>
          </p:cNvSpPr>
          <p:nvPr>
            <p:ph idx="1"/>
          </p:nvPr>
        </p:nvSpPr>
        <p:spPr>
          <a:xfrm>
            <a:off x="457200" y="1844824"/>
            <a:ext cx="8229600" cy="4896544"/>
          </a:xfrm>
        </p:spPr>
        <p:txBody>
          <a:bodyPr>
            <a:normAutofit fontScale="70000" lnSpcReduction="20000"/>
          </a:bodyPr>
          <a:lstStyle/>
          <a:p>
            <a:r>
              <a:rPr lang="en-US" sz="2900" b="1" dirty="0"/>
              <a:t> </a:t>
            </a:r>
            <a:r>
              <a:rPr lang="ar-IQ" sz="2900" b="1" u="sng" dirty="0"/>
              <a:t>في تصنيف عام </a:t>
            </a:r>
            <a:r>
              <a:rPr lang="ar-IQ" sz="2900" b="1" u="sng" dirty="0" smtClean="0"/>
              <a:t>2007م </a:t>
            </a:r>
            <a:endParaRPr lang="en-US" sz="2900" dirty="0"/>
          </a:p>
          <a:p>
            <a:pPr lvl="0"/>
            <a:r>
              <a:rPr lang="ar-IQ" sz="2900" b="1" dirty="0" smtClean="0"/>
              <a:t>1 - الولايات </a:t>
            </a:r>
            <a:r>
              <a:rPr lang="ar-IQ" sz="2900" b="1" dirty="0"/>
              <a:t>المتحدة الامريكية: </a:t>
            </a:r>
            <a:r>
              <a:rPr lang="ar-IQ" sz="2900" dirty="0"/>
              <a:t>حصلت على (166) جامعة من بين افضل (500) جامعة في العالم و (17) جامعة من بين افضل (20) جامعة </a:t>
            </a:r>
            <a:endParaRPr lang="en-US" sz="2900" dirty="0"/>
          </a:p>
          <a:p>
            <a:pPr lvl="0"/>
            <a:r>
              <a:rPr lang="ar-IQ" sz="2900" b="1" dirty="0" smtClean="0"/>
              <a:t>2 - بريطانيا </a:t>
            </a:r>
            <a:r>
              <a:rPr lang="ar-IQ" sz="2900" b="1" dirty="0"/>
              <a:t>: </a:t>
            </a:r>
            <a:r>
              <a:rPr lang="ar-IQ" sz="2900" dirty="0"/>
              <a:t>حصلت على (42) جامعة من بين افضل (500) جامعة (2) جامعة من بين افضل عشرين جامعة </a:t>
            </a:r>
            <a:endParaRPr lang="en-US" sz="2900" dirty="0"/>
          </a:p>
          <a:p>
            <a:pPr lvl="0"/>
            <a:r>
              <a:rPr lang="ar-IQ" sz="2900" b="1" dirty="0" smtClean="0"/>
              <a:t>3 - اليابان</a:t>
            </a:r>
            <a:r>
              <a:rPr lang="ar-IQ" sz="2900" b="1" dirty="0"/>
              <a:t>: </a:t>
            </a:r>
            <a:r>
              <a:rPr lang="ar-IQ" sz="2900" dirty="0"/>
              <a:t>حصلت على (33) جامعة من بين افضل (500) جامعة واحدة منها من بين افضل (20) جامعة </a:t>
            </a:r>
            <a:endParaRPr lang="en-US" sz="2900" dirty="0"/>
          </a:p>
          <a:p>
            <a:pPr lvl="0"/>
            <a:r>
              <a:rPr lang="ar-IQ" sz="2900" b="1" dirty="0" smtClean="0"/>
              <a:t>4 - تركيا</a:t>
            </a:r>
            <a:r>
              <a:rPr lang="ar-IQ" sz="2900" b="1" dirty="0"/>
              <a:t>: </a:t>
            </a:r>
            <a:r>
              <a:rPr lang="ar-IQ" sz="2900" dirty="0"/>
              <a:t>جامعة واحده من افضل (500) جامعة </a:t>
            </a:r>
            <a:endParaRPr lang="en-US" sz="2900" dirty="0"/>
          </a:p>
          <a:p>
            <a:pPr lvl="0"/>
            <a:r>
              <a:rPr lang="ar-IQ" sz="2900" b="1" dirty="0" smtClean="0"/>
              <a:t>5 - مصر</a:t>
            </a:r>
            <a:r>
              <a:rPr lang="ar-IQ" sz="2900" b="1" dirty="0"/>
              <a:t>: </a:t>
            </a:r>
            <a:r>
              <a:rPr lang="ar-IQ" sz="2900" dirty="0"/>
              <a:t>جامعة واحده من بين أفضل (500)جامعة .المرتبة التي حصلت عليها (409).</a:t>
            </a:r>
            <a:endParaRPr lang="en-US" sz="2900" dirty="0"/>
          </a:p>
          <a:p>
            <a:pPr lvl="0"/>
            <a:r>
              <a:rPr lang="ar-IQ" sz="2900" b="1" dirty="0" smtClean="0"/>
              <a:t>6 - اسرائيل </a:t>
            </a:r>
            <a:r>
              <a:rPr lang="ar-IQ" sz="2900" b="1" dirty="0"/>
              <a:t>(الكيان الصهيوني) </a:t>
            </a:r>
            <a:r>
              <a:rPr lang="ar-IQ" sz="2900" b="1" dirty="0" smtClean="0"/>
              <a:t>: </a:t>
            </a:r>
            <a:r>
              <a:rPr lang="ar-IQ" sz="2900" dirty="0" smtClean="0"/>
              <a:t>(</a:t>
            </a:r>
            <a:r>
              <a:rPr lang="ar-IQ" sz="2900" dirty="0"/>
              <a:t>7) جامعات من بين افضل (500) جامعة </a:t>
            </a:r>
            <a:endParaRPr lang="en-US" sz="2900" dirty="0"/>
          </a:p>
          <a:p>
            <a:pPr lvl="0"/>
            <a:r>
              <a:rPr lang="ar-IQ" sz="2900" b="1" dirty="0" smtClean="0"/>
              <a:t>7 - سنغافورة: </a:t>
            </a:r>
            <a:r>
              <a:rPr lang="ar-IQ" sz="2900" dirty="0"/>
              <a:t>(2)جامعتين من بين افضل (500) جامعة </a:t>
            </a:r>
            <a:endParaRPr lang="en-US" sz="2900" dirty="0"/>
          </a:p>
          <a:p>
            <a:pPr lvl="0"/>
            <a:r>
              <a:rPr lang="ar-IQ" sz="2900" b="1" dirty="0" smtClean="0"/>
              <a:t>8 - البرازيل</a:t>
            </a:r>
            <a:r>
              <a:rPr lang="ar-IQ" sz="2900" b="1" dirty="0"/>
              <a:t>: </a:t>
            </a:r>
            <a:r>
              <a:rPr lang="ar-IQ" sz="2900" dirty="0"/>
              <a:t>(10)جامعات من بين افضل (500) جامعة </a:t>
            </a:r>
            <a:endParaRPr lang="en-US" sz="2900" dirty="0"/>
          </a:p>
          <a:p>
            <a:pPr lvl="0"/>
            <a:r>
              <a:rPr lang="ar-IQ" sz="2900" b="1" dirty="0" smtClean="0"/>
              <a:t>9 – نيوزيلندا: </a:t>
            </a:r>
            <a:r>
              <a:rPr lang="en-US" sz="2900" dirty="0" smtClean="0"/>
              <a:t>)</a:t>
            </a:r>
            <a:r>
              <a:rPr lang="ar-IQ" sz="2900" dirty="0"/>
              <a:t>10) جامعات من بين افضل (500) جامعة </a:t>
            </a:r>
            <a:endParaRPr lang="en-US" sz="2900" dirty="0"/>
          </a:p>
          <a:p>
            <a:pPr lvl="0"/>
            <a:r>
              <a:rPr lang="ar-IQ" sz="2900" b="1" dirty="0" smtClean="0"/>
              <a:t>10 - جنوب </a:t>
            </a:r>
            <a:r>
              <a:rPr lang="ar-IQ" sz="2900" b="1" dirty="0"/>
              <a:t>افريقيا : </a:t>
            </a:r>
            <a:r>
              <a:rPr lang="ar-IQ" sz="2900" dirty="0"/>
              <a:t>(4) جامعات من بين أفضل (500) جامعة </a:t>
            </a:r>
            <a:endParaRPr lang="en-US" sz="2900" dirty="0"/>
          </a:p>
          <a:p>
            <a:pPr lvl="0"/>
            <a:r>
              <a:rPr lang="ar-IQ" sz="2900" b="1" dirty="0" smtClean="0"/>
              <a:t>11 - الجامعة </a:t>
            </a:r>
            <a:r>
              <a:rPr lang="ar-IQ" sz="2900" b="1" dirty="0"/>
              <a:t>الصينية جياو جونغ شنغهاي </a:t>
            </a:r>
            <a:r>
              <a:rPr lang="ar-IQ" sz="2900" dirty="0"/>
              <a:t>التي اشرفت على هذا التصنيف حصلت على المرتبة (404) من بين افضل (500) جامعة </a:t>
            </a:r>
            <a:endParaRPr lang="en-US" sz="2900" dirty="0"/>
          </a:p>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90"/>
                                          </p:val>
                                        </p:tav>
                                        <p:tav tm="100000">
                                          <p:val>
                                            <p:fltVal val="0"/>
                                          </p:val>
                                        </p:tav>
                                      </p:tavLst>
                                    </p:anim>
                                    <p:animEffect transition="in" filter="fade">
                                      <p:cBhvr>
                                        <p:cTn id="10" dur="3000"/>
                                        <p:tgtEl>
                                          <p:spTgt spid="2"/>
                                        </p:tgtEl>
                                      </p:cBhvr>
                                    </p:animEffect>
                                  </p:childTnLst>
                                </p:cTn>
                              </p:par>
                            </p:childTnLst>
                          </p:cTn>
                        </p:par>
                        <p:par>
                          <p:cTn id="11" fill="hold">
                            <p:stCondLst>
                              <p:cond delay="3000"/>
                            </p:stCondLst>
                            <p:childTnLst>
                              <p:par>
                                <p:cTn id="12" presetID="1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plus(in)">
                                      <p:cBhvr>
                                        <p:cTn id="14" dur="1500"/>
                                        <p:tgtEl>
                                          <p:spTgt spid="3">
                                            <p:txEl>
                                              <p:pRg st="0" end="0"/>
                                            </p:txEl>
                                          </p:spTgt>
                                        </p:tgtEl>
                                      </p:cBhvr>
                                    </p:animEffect>
                                  </p:childTnLst>
                                </p:cTn>
                              </p:par>
                            </p:childTnLst>
                          </p:cTn>
                        </p:par>
                        <p:par>
                          <p:cTn id="15" fill="hold">
                            <p:stCondLst>
                              <p:cond delay="4500"/>
                            </p:stCondLst>
                            <p:childTnLst>
                              <p:par>
                                <p:cTn id="16" presetID="13" presetClass="entr" presetSubtype="16"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plus(in)">
                                      <p:cBhvr>
                                        <p:cTn id="18" dur="1500"/>
                                        <p:tgtEl>
                                          <p:spTgt spid="3">
                                            <p:txEl>
                                              <p:pRg st="1" end="1"/>
                                            </p:txEl>
                                          </p:spTgt>
                                        </p:tgtEl>
                                      </p:cBhvr>
                                    </p:animEffect>
                                  </p:childTnLst>
                                </p:cTn>
                              </p:par>
                            </p:childTnLst>
                          </p:cTn>
                        </p:par>
                        <p:par>
                          <p:cTn id="19" fill="hold">
                            <p:stCondLst>
                              <p:cond delay="6000"/>
                            </p:stCondLst>
                            <p:childTnLst>
                              <p:par>
                                <p:cTn id="20" presetID="13" presetClass="entr" presetSubtype="16"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1500"/>
                                        <p:tgtEl>
                                          <p:spTgt spid="3">
                                            <p:txEl>
                                              <p:pRg st="2" end="2"/>
                                            </p:txEl>
                                          </p:spTgt>
                                        </p:tgtEl>
                                      </p:cBhvr>
                                    </p:animEffect>
                                  </p:childTnLst>
                                </p:cTn>
                              </p:par>
                            </p:childTnLst>
                          </p:cTn>
                        </p:par>
                        <p:par>
                          <p:cTn id="23" fill="hold">
                            <p:stCondLst>
                              <p:cond delay="7500"/>
                            </p:stCondLst>
                            <p:childTnLst>
                              <p:par>
                                <p:cTn id="24" presetID="13" presetClass="entr" presetSubtype="16"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plus(in)">
                                      <p:cBhvr>
                                        <p:cTn id="26" dur="1500"/>
                                        <p:tgtEl>
                                          <p:spTgt spid="3">
                                            <p:txEl>
                                              <p:pRg st="3" end="3"/>
                                            </p:txEl>
                                          </p:spTgt>
                                        </p:tgtEl>
                                      </p:cBhvr>
                                    </p:animEffect>
                                  </p:childTnLst>
                                </p:cTn>
                              </p:par>
                            </p:childTnLst>
                          </p:cTn>
                        </p:par>
                        <p:par>
                          <p:cTn id="27" fill="hold">
                            <p:stCondLst>
                              <p:cond delay="9000"/>
                            </p:stCondLst>
                            <p:childTnLst>
                              <p:par>
                                <p:cTn id="28" presetID="13" presetClass="entr" presetSubtype="16"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plus(in)">
                                      <p:cBhvr>
                                        <p:cTn id="30" dur="1500"/>
                                        <p:tgtEl>
                                          <p:spTgt spid="3">
                                            <p:txEl>
                                              <p:pRg st="4" end="4"/>
                                            </p:txEl>
                                          </p:spTgt>
                                        </p:tgtEl>
                                      </p:cBhvr>
                                    </p:animEffect>
                                  </p:childTnLst>
                                </p:cTn>
                              </p:par>
                            </p:childTnLst>
                          </p:cTn>
                        </p:par>
                        <p:par>
                          <p:cTn id="31" fill="hold">
                            <p:stCondLst>
                              <p:cond delay="10500"/>
                            </p:stCondLst>
                            <p:childTnLst>
                              <p:par>
                                <p:cTn id="32" presetID="13" presetClass="entr" presetSubtype="16"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plus(in)">
                                      <p:cBhvr>
                                        <p:cTn id="34" dur="1500"/>
                                        <p:tgtEl>
                                          <p:spTgt spid="3">
                                            <p:txEl>
                                              <p:pRg st="5" end="5"/>
                                            </p:txEl>
                                          </p:spTgt>
                                        </p:tgtEl>
                                      </p:cBhvr>
                                    </p:animEffect>
                                  </p:childTnLst>
                                </p:cTn>
                              </p:par>
                            </p:childTnLst>
                          </p:cTn>
                        </p:par>
                        <p:par>
                          <p:cTn id="35" fill="hold">
                            <p:stCondLst>
                              <p:cond delay="12000"/>
                            </p:stCondLst>
                            <p:childTnLst>
                              <p:par>
                                <p:cTn id="36" presetID="13" presetClass="entr" presetSubtype="16"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plus(in)">
                                      <p:cBhvr>
                                        <p:cTn id="38" dur="1500"/>
                                        <p:tgtEl>
                                          <p:spTgt spid="3">
                                            <p:txEl>
                                              <p:pRg st="6" end="6"/>
                                            </p:txEl>
                                          </p:spTgt>
                                        </p:tgtEl>
                                      </p:cBhvr>
                                    </p:animEffect>
                                  </p:childTnLst>
                                </p:cTn>
                              </p:par>
                            </p:childTnLst>
                          </p:cTn>
                        </p:par>
                        <p:par>
                          <p:cTn id="39" fill="hold">
                            <p:stCondLst>
                              <p:cond delay="13500"/>
                            </p:stCondLst>
                            <p:childTnLst>
                              <p:par>
                                <p:cTn id="40" presetID="13" presetClass="entr" presetSubtype="16"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plus(in)">
                                      <p:cBhvr>
                                        <p:cTn id="42" dur="1500"/>
                                        <p:tgtEl>
                                          <p:spTgt spid="3">
                                            <p:txEl>
                                              <p:pRg st="7" end="7"/>
                                            </p:txEl>
                                          </p:spTgt>
                                        </p:tgtEl>
                                      </p:cBhvr>
                                    </p:animEffect>
                                  </p:childTnLst>
                                </p:cTn>
                              </p:par>
                            </p:childTnLst>
                          </p:cTn>
                        </p:par>
                        <p:par>
                          <p:cTn id="43" fill="hold">
                            <p:stCondLst>
                              <p:cond delay="15000"/>
                            </p:stCondLst>
                            <p:childTnLst>
                              <p:par>
                                <p:cTn id="44" presetID="13" presetClass="entr" presetSubtype="16"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plus(in)">
                                      <p:cBhvr>
                                        <p:cTn id="46" dur="1500"/>
                                        <p:tgtEl>
                                          <p:spTgt spid="3">
                                            <p:txEl>
                                              <p:pRg st="8" end="8"/>
                                            </p:txEl>
                                          </p:spTgt>
                                        </p:tgtEl>
                                      </p:cBhvr>
                                    </p:animEffect>
                                  </p:childTnLst>
                                </p:cTn>
                              </p:par>
                            </p:childTnLst>
                          </p:cTn>
                        </p:par>
                        <p:par>
                          <p:cTn id="47" fill="hold">
                            <p:stCondLst>
                              <p:cond delay="16500"/>
                            </p:stCondLst>
                            <p:childTnLst>
                              <p:par>
                                <p:cTn id="48" presetID="13" presetClass="entr" presetSubtype="16"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plus(in)">
                                      <p:cBhvr>
                                        <p:cTn id="50" dur="1500"/>
                                        <p:tgtEl>
                                          <p:spTgt spid="3">
                                            <p:txEl>
                                              <p:pRg st="9" end="9"/>
                                            </p:txEl>
                                          </p:spTgt>
                                        </p:tgtEl>
                                      </p:cBhvr>
                                    </p:animEffect>
                                  </p:childTnLst>
                                </p:cTn>
                              </p:par>
                            </p:childTnLst>
                          </p:cTn>
                        </p:par>
                        <p:par>
                          <p:cTn id="51" fill="hold">
                            <p:stCondLst>
                              <p:cond delay="18000"/>
                            </p:stCondLst>
                            <p:childTnLst>
                              <p:par>
                                <p:cTn id="52" presetID="13" presetClass="entr" presetSubtype="16" fill="hold" grpId="0" nodeType="after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plus(in)">
                                      <p:cBhvr>
                                        <p:cTn id="54" dur="1500"/>
                                        <p:tgtEl>
                                          <p:spTgt spid="3">
                                            <p:txEl>
                                              <p:pRg st="10" end="10"/>
                                            </p:txEl>
                                          </p:spTgt>
                                        </p:tgtEl>
                                      </p:cBhvr>
                                    </p:animEffect>
                                  </p:childTnLst>
                                </p:cTn>
                              </p:par>
                            </p:childTnLst>
                          </p:cTn>
                        </p:par>
                        <p:par>
                          <p:cTn id="55" fill="hold">
                            <p:stCondLst>
                              <p:cond delay="19500"/>
                            </p:stCondLst>
                            <p:childTnLst>
                              <p:par>
                                <p:cTn id="56" presetID="13" presetClass="entr" presetSubtype="16" fill="hold" grpId="0" nodeType="after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plus(in)">
                                      <p:cBhvr>
                                        <p:cTn id="58" dur="1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2800" b="1" u="sng" dirty="0"/>
              <a:t>في تصنيف عام 2009م</a:t>
            </a:r>
            <a:endParaRPr lang="en-US" sz="2800" dirty="0"/>
          </a:p>
          <a:p>
            <a:pPr algn="just"/>
            <a:r>
              <a:rPr lang="ar-IQ" sz="2800" dirty="0"/>
              <a:t>دخلت جامعة </a:t>
            </a:r>
            <a:r>
              <a:rPr lang="ar-IQ" sz="2800" dirty="0" smtClean="0"/>
              <a:t>الملك </a:t>
            </a:r>
            <a:r>
              <a:rPr lang="ar-IQ" sz="2800" dirty="0"/>
              <a:t>سعود في </a:t>
            </a:r>
            <a:r>
              <a:rPr lang="ar-IQ" sz="2800" dirty="0" smtClean="0"/>
              <a:t>السعودية </a:t>
            </a:r>
            <a:r>
              <a:rPr lang="ar-IQ" sz="2800" dirty="0"/>
              <a:t>التصنيف كأول جامعة </a:t>
            </a:r>
            <a:r>
              <a:rPr lang="ar-IQ" sz="2800" dirty="0" smtClean="0"/>
              <a:t>سعودية لتكون </a:t>
            </a:r>
            <a:r>
              <a:rPr lang="ar-IQ" sz="2800" dirty="0"/>
              <a:t>بين المرتبة ( 400 و500 )على مستوى جامعات العالم .</a:t>
            </a:r>
            <a:endParaRPr lang="en-US" sz="2800" dirty="0"/>
          </a:p>
          <a:p>
            <a:r>
              <a:rPr lang="ar-IQ" sz="2800" dirty="0"/>
              <a:t> </a:t>
            </a:r>
            <a:endParaRPr lang="en-US" sz="2800" dirty="0"/>
          </a:p>
          <a:p>
            <a:r>
              <a:rPr lang="ar-IQ" sz="2800" b="1" u="sng" dirty="0"/>
              <a:t>تصنيف عام 2010م</a:t>
            </a:r>
            <a:endParaRPr lang="en-US" sz="2800" dirty="0"/>
          </a:p>
          <a:p>
            <a:pPr algn="just"/>
            <a:r>
              <a:rPr lang="ar-IQ" sz="2800" dirty="0"/>
              <a:t>تقدمت جامعة </a:t>
            </a:r>
            <a:r>
              <a:rPr lang="ar-IQ" sz="2800" dirty="0" smtClean="0"/>
              <a:t>الملك </a:t>
            </a:r>
            <a:r>
              <a:rPr lang="ar-IQ" sz="2800" dirty="0"/>
              <a:t>سعود لتكون في المرتبة (391) متصدرة الجامعات العربية ودخلت جامعة </a:t>
            </a:r>
            <a:r>
              <a:rPr lang="ar-IQ" sz="2800" dirty="0" smtClean="0"/>
              <a:t>الملك </a:t>
            </a:r>
            <a:r>
              <a:rPr lang="ar-IQ" sz="2800" dirty="0"/>
              <a:t>فهد للبترول والمعادن التصنيف واحتلت المركز (480).</a:t>
            </a:r>
          </a:p>
        </p:txBody>
      </p:sp>
      <p:sp>
        <p:nvSpPr>
          <p:cNvPr id="4" name="عنوان 1"/>
          <p:cNvSpPr>
            <a:spLocks noGrp="1"/>
          </p:cNvSpPr>
          <p:nvPr>
            <p:ph type="title"/>
          </p:nvPr>
        </p:nvSpPr>
        <p:spPr>
          <a:xfrm>
            <a:off x="3707904" y="848104"/>
            <a:ext cx="4978896"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dirty="0" smtClean="0">
                <a:gradFill>
                  <a:gsLst>
                    <a:gs pos="0">
                      <a:srgbClr val="000000"/>
                    </a:gs>
                    <a:gs pos="39999">
                      <a:srgbClr val="0A128C"/>
                    </a:gs>
                    <a:gs pos="70000">
                      <a:srgbClr val="181CC7"/>
                    </a:gs>
                    <a:gs pos="88000">
                      <a:srgbClr val="7005D4"/>
                    </a:gs>
                    <a:gs pos="100000">
                      <a:srgbClr val="8C3D91"/>
                    </a:gs>
                  </a:gsLst>
                  <a:lin ang="5400000" scaled="0"/>
                </a:gradFill>
              </a:rPr>
              <a:t>النتائج</a:t>
            </a:r>
            <a:endParaRPr lang="ar-IQ"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 calcmode="lin" valueType="num">
                                      <p:cBhvr>
                                        <p:cTn id="9" dur="3000" fill="hold"/>
                                        <p:tgtEl>
                                          <p:spTgt spid="4"/>
                                        </p:tgtEl>
                                        <p:attrNameLst>
                                          <p:attrName>style.rotation</p:attrName>
                                        </p:attrNameLst>
                                      </p:cBhvr>
                                      <p:tavLst>
                                        <p:tav tm="0">
                                          <p:val>
                                            <p:fltVal val="90"/>
                                          </p:val>
                                        </p:tav>
                                        <p:tav tm="100000">
                                          <p:val>
                                            <p:fltVal val="0"/>
                                          </p:val>
                                        </p:tav>
                                      </p:tavLst>
                                    </p:anim>
                                    <p:animEffect transition="in" filter="fade">
                                      <p:cBhvr>
                                        <p:cTn id="10" dur="3000"/>
                                        <p:tgtEl>
                                          <p:spTgt spid="4"/>
                                        </p:tgtEl>
                                      </p:cBhvr>
                                    </p:animEffect>
                                  </p:childTnLst>
                                </p:cTn>
                              </p:par>
                            </p:childTnLst>
                          </p:cTn>
                        </p:par>
                        <p:par>
                          <p:cTn id="11" fill="hold">
                            <p:stCondLst>
                              <p:cond delay="3000"/>
                            </p:stCondLst>
                            <p:childTnLst>
                              <p:par>
                                <p:cTn id="12" presetID="21" presetClass="entr" presetSubtype="3"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3)">
                                      <p:cBhvr>
                                        <p:cTn id="14" dur="2000"/>
                                        <p:tgtEl>
                                          <p:spTgt spid="3">
                                            <p:txEl>
                                              <p:pRg st="0" end="0"/>
                                            </p:txEl>
                                          </p:spTgt>
                                        </p:tgtEl>
                                      </p:cBhvr>
                                    </p:animEffect>
                                  </p:childTnLst>
                                </p:cTn>
                              </p:par>
                            </p:childTnLst>
                          </p:cTn>
                        </p:par>
                        <p:par>
                          <p:cTn id="15" fill="hold">
                            <p:stCondLst>
                              <p:cond delay="5000"/>
                            </p:stCondLst>
                            <p:childTnLst>
                              <p:par>
                                <p:cTn id="16" presetID="21" presetClass="entr" presetSubtype="3"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3)">
                                      <p:cBhvr>
                                        <p:cTn id="18" dur="2000"/>
                                        <p:tgtEl>
                                          <p:spTgt spid="3">
                                            <p:txEl>
                                              <p:pRg st="1" end="1"/>
                                            </p:txEl>
                                          </p:spTgt>
                                        </p:tgtEl>
                                      </p:cBhvr>
                                    </p:animEffect>
                                  </p:childTnLst>
                                </p:cTn>
                              </p:par>
                            </p:childTnLst>
                          </p:cTn>
                        </p:par>
                        <p:par>
                          <p:cTn id="19" fill="hold">
                            <p:stCondLst>
                              <p:cond delay="7000"/>
                            </p:stCondLst>
                            <p:childTnLst>
                              <p:par>
                                <p:cTn id="20" presetID="21" presetClass="entr" presetSubtype="3"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3)">
                                      <p:cBhvr>
                                        <p:cTn id="22" dur="2000"/>
                                        <p:tgtEl>
                                          <p:spTgt spid="3">
                                            <p:txEl>
                                              <p:pRg st="2" end="2"/>
                                            </p:txEl>
                                          </p:spTgt>
                                        </p:tgtEl>
                                      </p:cBhvr>
                                    </p:animEffect>
                                  </p:childTnLst>
                                </p:cTn>
                              </p:par>
                            </p:childTnLst>
                          </p:cTn>
                        </p:par>
                        <p:par>
                          <p:cTn id="23" fill="hold">
                            <p:stCondLst>
                              <p:cond delay="9000"/>
                            </p:stCondLst>
                            <p:childTnLst>
                              <p:par>
                                <p:cTn id="24" presetID="21" presetClass="entr" presetSubtype="3"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3)">
                                      <p:cBhvr>
                                        <p:cTn id="26" dur="2000"/>
                                        <p:tgtEl>
                                          <p:spTgt spid="3">
                                            <p:txEl>
                                              <p:pRg st="3" end="3"/>
                                            </p:txEl>
                                          </p:spTgt>
                                        </p:tgtEl>
                                      </p:cBhvr>
                                    </p:animEffect>
                                  </p:childTnLst>
                                </p:cTn>
                              </p:par>
                            </p:childTnLst>
                          </p:cTn>
                        </p:par>
                        <p:par>
                          <p:cTn id="27" fill="hold">
                            <p:stCondLst>
                              <p:cond delay="11000"/>
                            </p:stCondLst>
                            <p:childTnLst>
                              <p:par>
                                <p:cTn id="28" presetID="21" presetClass="entr" presetSubtype="3"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heel(3)">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r>
              <a:rPr lang="ar-IQ" sz="2800" dirty="0" smtClean="0"/>
              <a:t>3 </a:t>
            </a:r>
            <a:r>
              <a:rPr lang="ar-IQ" sz="2800" b="1" dirty="0"/>
              <a:t>. تصنيف  ويب ماتريكس الاسباني لتقييم الجامعات والمعاهد</a:t>
            </a:r>
            <a:endParaRPr lang="en-US" sz="2800" dirty="0"/>
          </a:p>
          <a:p>
            <a:pPr algn="just"/>
            <a:r>
              <a:rPr lang="ar-IQ" dirty="0"/>
              <a:t>يقوم على اعداد هذا التصنيف المركز الوطني للبحوث بمدريد </a:t>
            </a:r>
            <a:r>
              <a:rPr lang="ar-IQ" dirty="0" smtClean="0"/>
              <a:t> التابع الى وزارة التربية والتعليم في </a:t>
            </a:r>
            <a:r>
              <a:rPr lang="ar-IQ" dirty="0"/>
              <a:t>إسبانيا بدأ هذا التصنيف سنة 2004 بتصنيف 16000 جامعة ، يهدف هذا التصنيف بالدرجة الاولى الى حث الجهات الاكاديمية في العالم لتقديم ما لديها من أنشطة علمية تعكس مستواها العلمي المتميز </a:t>
            </a:r>
            <a:r>
              <a:rPr lang="ar-IQ" dirty="0" smtClean="0"/>
              <a:t> وهو ترتيب لموقع الجامعة </a:t>
            </a:r>
            <a:r>
              <a:rPr lang="ar-IQ" dirty="0" err="1" smtClean="0"/>
              <a:t>الاكتروني</a:t>
            </a:r>
            <a:r>
              <a:rPr lang="ar-IQ" dirty="0" smtClean="0"/>
              <a:t> في شبكة المعلومات </a:t>
            </a:r>
            <a:r>
              <a:rPr lang="en-US" dirty="0" smtClean="0"/>
              <a:t>ranking web </a:t>
            </a:r>
            <a:endParaRPr lang="en-US" dirty="0"/>
          </a:p>
          <a:p>
            <a:pPr algn="just"/>
            <a:r>
              <a:rPr lang="ar-IQ" dirty="0"/>
              <a:t>ويتم عمل هذا التصنيف في شهر يناير ويوليو من كل سنة ، ويعتمد على قياس أداء الجامعات من خلال مواقعها الالكترونية ضمن المعايير التالية </a:t>
            </a:r>
            <a:r>
              <a:rPr lang="ar-IQ" dirty="0" smtClean="0"/>
              <a:t>   </a:t>
            </a:r>
            <a:r>
              <a:rPr lang="ar-IQ" b="1" dirty="0" smtClean="0"/>
              <a:t>( </a:t>
            </a:r>
            <a:r>
              <a:rPr lang="ar-IQ" b="1" dirty="0"/>
              <a:t>الحجم – الملفات الغنية – الباحث العلمي – الاثر العام )</a:t>
            </a:r>
            <a:endParaRPr lang="ar-IQ" dirty="0"/>
          </a:p>
        </p:txBody>
      </p:sp>
      <p:sp>
        <p:nvSpPr>
          <p:cNvPr id="4"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1"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8)">
                                      <p:cBhvr>
                                        <p:cTn id="13" dur="2000"/>
                                        <p:tgtEl>
                                          <p:spTgt spid="3">
                                            <p:txEl>
                                              <p:pRg st="0" end="0"/>
                                            </p:txEl>
                                          </p:spTgt>
                                        </p:tgtEl>
                                      </p:cBhvr>
                                    </p:animEffect>
                                  </p:childTnLst>
                                </p:cTn>
                              </p:par>
                            </p:childTnLst>
                          </p:cTn>
                        </p:par>
                        <p:par>
                          <p:cTn id="14" fill="hold">
                            <p:stCondLst>
                              <p:cond delay="5000"/>
                            </p:stCondLst>
                            <p:childTnLst>
                              <p:par>
                                <p:cTn id="15" presetID="21" presetClass="entr" presetSubtype="8"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8)">
                                      <p:cBhvr>
                                        <p:cTn id="17" dur="2000"/>
                                        <p:tgtEl>
                                          <p:spTgt spid="3">
                                            <p:txEl>
                                              <p:pRg st="1" end="1"/>
                                            </p:txEl>
                                          </p:spTgt>
                                        </p:tgtEl>
                                      </p:cBhvr>
                                    </p:animEffect>
                                  </p:childTnLst>
                                </p:cTn>
                              </p:par>
                            </p:childTnLst>
                          </p:cTn>
                        </p:par>
                        <p:par>
                          <p:cTn id="18" fill="hold">
                            <p:stCondLst>
                              <p:cond delay="7000"/>
                            </p:stCondLst>
                            <p:childTnLst>
                              <p:par>
                                <p:cTn id="19" presetID="21" presetClass="entr" presetSubtype="8"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8)">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688" y="836712"/>
            <a:ext cx="6923112" cy="720080"/>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b="1" dirty="0">
                <a:gradFill>
                  <a:gsLst>
                    <a:gs pos="0">
                      <a:srgbClr val="000000"/>
                    </a:gs>
                    <a:gs pos="39999">
                      <a:srgbClr val="0A128C"/>
                    </a:gs>
                    <a:gs pos="70000">
                      <a:srgbClr val="181CC7"/>
                    </a:gs>
                    <a:gs pos="88000">
                      <a:srgbClr val="7005D4"/>
                    </a:gs>
                    <a:gs pos="100000">
                      <a:srgbClr val="8C3D91"/>
                    </a:gs>
                  </a:gsLst>
                  <a:lin ang="5400000" scaled="0"/>
                </a:gradFill>
              </a:rPr>
              <a:t>الويب ماتريكس </a:t>
            </a:r>
            <a:r>
              <a:rPr lang="en-US" b="1" dirty="0">
                <a:gradFill>
                  <a:gsLst>
                    <a:gs pos="0">
                      <a:srgbClr val="000000"/>
                    </a:gs>
                    <a:gs pos="39999">
                      <a:srgbClr val="0A128C"/>
                    </a:gs>
                    <a:gs pos="70000">
                      <a:srgbClr val="181CC7"/>
                    </a:gs>
                    <a:gs pos="88000">
                      <a:srgbClr val="7005D4"/>
                    </a:gs>
                    <a:gs pos="100000">
                      <a:srgbClr val="8C3D91"/>
                    </a:gs>
                  </a:gsLst>
                  <a:lin ang="5400000" scaled="0"/>
                </a:gradFill>
              </a:rPr>
              <a:t>Webometrics</a:t>
            </a:r>
            <a:r>
              <a:rPr lang="en-US" b="1" dirty="0"/>
              <a:t> </a:t>
            </a:r>
            <a:endParaRPr lang="ar-IQ" dirty="0"/>
          </a:p>
        </p:txBody>
      </p:sp>
      <p:sp>
        <p:nvSpPr>
          <p:cNvPr id="6" name="مستطيل 5"/>
          <p:cNvSpPr/>
          <p:nvPr/>
        </p:nvSpPr>
        <p:spPr>
          <a:xfrm>
            <a:off x="395536" y="1805915"/>
            <a:ext cx="8280920" cy="954107"/>
          </a:xfrm>
          <a:prstGeom prst="rect">
            <a:avLst/>
          </a:prstGeom>
        </p:spPr>
        <p:txBody>
          <a:bodyPr wrap="square">
            <a:spAutoFit/>
          </a:bodyPr>
          <a:lstStyle/>
          <a:p>
            <a:r>
              <a:rPr lang="ar-IQ" sz="2800" b="1" dirty="0"/>
              <a:t>معايير التصنيف :يعتمد على قياس اداء الجامعات من خلال مواقعها الالكترونية ضمن المعايير التالية </a:t>
            </a:r>
            <a:r>
              <a:rPr lang="ar-IQ" sz="2800" b="1" dirty="0" smtClean="0"/>
              <a:t>:</a:t>
            </a:r>
            <a:endParaRPr lang="en-US" sz="2800" dirty="0"/>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3482551397"/>
              </p:ext>
            </p:extLst>
          </p:nvPr>
        </p:nvGraphicFramePr>
        <p:xfrm>
          <a:off x="476877" y="3003768"/>
          <a:ext cx="8229600" cy="3017520"/>
        </p:xfrm>
        <a:graphic>
          <a:graphicData uri="http://schemas.openxmlformats.org/drawingml/2006/table">
            <a:tbl>
              <a:tblPr rtl="1" firstRow="1" bandRow="1">
                <a:tableStyleId>{5C22544A-7EE6-4342-B048-85BDC9FD1C3A}</a:tableStyleId>
              </a:tblPr>
              <a:tblGrid>
                <a:gridCol w="477735"/>
                <a:gridCol w="3056586"/>
                <a:gridCol w="3321224"/>
                <a:gridCol w="1374055"/>
              </a:tblGrid>
              <a:tr h="428446">
                <a:tc>
                  <a:txBody>
                    <a:bodyPr/>
                    <a:lstStyle/>
                    <a:p>
                      <a:pPr rtl="1"/>
                      <a:r>
                        <a:rPr lang="ar-IQ" sz="2400" b="1" dirty="0" smtClean="0"/>
                        <a:t>ت</a:t>
                      </a:r>
                      <a:endParaRPr lang="ar-IQ" sz="2400" b="1" dirty="0"/>
                    </a:p>
                  </a:txBody>
                  <a:tcPr/>
                </a:tc>
                <a:tc>
                  <a:txBody>
                    <a:bodyPr/>
                    <a:lstStyle/>
                    <a:p>
                      <a:pPr rtl="1"/>
                      <a:r>
                        <a:rPr lang="ar-IQ" sz="2400" b="1" dirty="0" smtClean="0"/>
                        <a:t>المعيار</a:t>
                      </a:r>
                      <a:endParaRPr lang="ar-IQ" sz="2400" b="1" dirty="0"/>
                    </a:p>
                  </a:txBody>
                  <a:tcPr/>
                </a:tc>
                <a:tc>
                  <a:txBody>
                    <a:bodyPr/>
                    <a:lstStyle/>
                    <a:p>
                      <a:pPr rtl="1"/>
                      <a:r>
                        <a:rPr lang="ar-IQ" sz="2400" b="1" dirty="0" smtClean="0"/>
                        <a:t>المؤشر</a:t>
                      </a:r>
                      <a:endParaRPr lang="ar-IQ" sz="2400" b="1" dirty="0"/>
                    </a:p>
                  </a:txBody>
                  <a:tcPr/>
                </a:tc>
                <a:tc>
                  <a:txBody>
                    <a:bodyPr/>
                    <a:lstStyle/>
                    <a:p>
                      <a:pPr rtl="1"/>
                      <a:r>
                        <a:rPr lang="ar-IQ" sz="2400" b="1" dirty="0" smtClean="0"/>
                        <a:t>النسبة</a:t>
                      </a:r>
                      <a:endParaRPr lang="ar-IQ" sz="2400" b="1" dirty="0"/>
                    </a:p>
                  </a:txBody>
                  <a:tcPr/>
                </a:tc>
              </a:tr>
              <a:tr h="428446">
                <a:tc>
                  <a:txBody>
                    <a:bodyPr/>
                    <a:lstStyle/>
                    <a:p>
                      <a:pPr rtl="1"/>
                      <a:r>
                        <a:rPr lang="ar-IQ" sz="2400" b="1" dirty="0" smtClean="0"/>
                        <a:t>1</a:t>
                      </a:r>
                      <a:endParaRPr lang="ar-IQ" sz="2400" b="1" dirty="0"/>
                    </a:p>
                  </a:txBody>
                  <a:tcPr/>
                </a:tc>
                <a:tc>
                  <a:txBody>
                    <a:bodyPr/>
                    <a:lstStyle/>
                    <a:p>
                      <a:pPr rtl="1"/>
                      <a:r>
                        <a:rPr lang="ar-IQ" sz="2400" b="1" dirty="0" smtClean="0"/>
                        <a:t>الحجم </a:t>
                      </a:r>
                      <a:r>
                        <a:rPr lang="en-US" sz="2400" b="1" dirty="0" smtClean="0"/>
                        <a:t>Web Size</a:t>
                      </a:r>
                      <a:endParaRPr lang="ar-IQ" sz="2400" b="1" dirty="0"/>
                    </a:p>
                  </a:txBody>
                  <a:tcPr/>
                </a:tc>
                <a:tc>
                  <a:txBody>
                    <a:bodyPr/>
                    <a:lstStyle/>
                    <a:p>
                      <a:pPr rtl="1"/>
                      <a:r>
                        <a:rPr lang="ar-IQ" sz="2400" b="1" dirty="0" smtClean="0"/>
                        <a:t>حجم</a:t>
                      </a:r>
                      <a:r>
                        <a:rPr lang="ar-IQ" sz="2400" b="1" baseline="0" dirty="0" smtClean="0"/>
                        <a:t> الموقع</a:t>
                      </a:r>
                      <a:endParaRPr lang="ar-IQ" sz="2400" b="1" dirty="0"/>
                    </a:p>
                  </a:txBody>
                  <a:tcPr/>
                </a:tc>
                <a:tc>
                  <a:txBody>
                    <a:bodyPr/>
                    <a:lstStyle/>
                    <a:p>
                      <a:pPr rtl="1"/>
                      <a:r>
                        <a:rPr lang="ar-IQ" sz="2400" b="1" dirty="0" smtClean="0"/>
                        <a:t>20 %</a:t>
                      </a:r>
                      <a:endParaRPr lang="ar-IQ" sz="2400" b="1" dirty="0"/>
                    </a:p>
                  </a:txBody>
                  <a:tcPr/>
                </a:tc>
              </a:tr>
              <a:tr h="428446">
                <a:tc>
                  <a:txBody>
                    <a:bodyPr/>
                    <a:lstStyle/>
                    <a:p>
                      <a:pPr rtl="1"/>
                      <a:r>
                        <a:rPr lang="ar-IQ" sz="2400" b="1" dirty="0" smtClean="0"/>
                        <a:t>2</a:t>
                      </a:r>
                      <a:endParaRPr lang="ar-IQ" sz="2400" b="1" dirty="0"/>
                    </a:p>
                  </a:txBody>
                  <a:tcPr/>
                </a:tc>
                <a:tc>
                  <a:txBody>
                    <a:bodyPr/>
                    <a:lstStyle/>
                    <a:p>
                      <a:pPr rtl="1"/>
                      <a:r>
                        <a:rPr lang="ar-IQ" sz="2400" b="1" dirty="0" smtClean="0"/>
                        <a:t>الملفات الغنية </a:t>
                      </a:r>
                      <a:r>
                        <a:rPr lang="en-US" sz="2400" b="1" dirty="0" smtClean="0"/>
                        <a:t>Files</a:t>
                      </a:r>
                      <a:r>
                        <a:rPr lang="en-US" sz="2400" b="1" baseline="0" dirty="0" smtClean="0"/>
                        <a:t> Rich</a:t>
                      </a:r>
                      <a:endParaRPr lang="ar-IQ" sz="2400" b="1" dirty="0"/>
                    </a:p>
                  </a:txBody>
                  <a:tcPr/>
                </a:tc>
                <a:tc>
                  <a:txBody>
                    <a:bodyPr/>
                    <a:lstStyle/>
                    <a:p>
                      <a:pPr rtl="1"/>
                      <a:r>
                        <a:rPr lang="ar-IQ" sz="2400" b="1" dirty="0" smtClean="0"/>
                        <a:t>الملفات الثرية والنافعة</a:t>
                      </a:r>
                      <a:endParaRPr lang="ar-IQ" sz="2400" b="1" dirty="0"/>
                    </a:p>
                  </a:txBody>
                  <a:tcPr/>
                </a:tc>
                <a:tc>
                  <a:txBody>
                    <a:bodyPr/>
                    <a:lstStyle/>
                    <a:p>
                      <a:pPr rtl="1"/>
                      <a:r>
                        <a:rPr lang="ar-IQ" sz="2400" b="1" dirty="0" smtClean="0"/>
                        <a:t>15 %</a:t>
                      </a:r>
                      <a:endParaRPr lang="ar-IQ" sz="2400" b="1" dirty="0"/>
                    </a:p>
                  </a:txBody>
                  <a:tcPr/>
                </a:tc>
              </a:tr>
              <a:tr h="428446">
                <a:tc>
                  <a:txBody>
                    <a:bodyPr/>
                    <a:lstStyle/>
                    <a:p>
                      <a:pPr rtl="1"/>
                      <a:r>
                        <a:rPr lang="ar-IQ" sz="2400" b="1" dirty="0" smtClean="0"/>
                        <a:t>3</a:t>
                      </a:r>
                      <a:endParaRPr lang="ar-IQ" sz="2400" b="1" dirty="0"/>
                    </a:p>
                  </a:txBody>
                  <a:tcPr/>
                </a:tc>
                <a:tc>
                  <a:txBody>
                    <a:bodyPr/>
                    <a:lstStyle/>
                    <a:p>
                      <a:pPr rtl="1"/>
                      <a:r>
                        <a:rPr lang="ar-IQ" sz="2400" b="1" dirty="0" smtClean="0"/>
                        <a:t>الباحث العلمي </a:t>
                      </a:r>
                      <a:r>
                        <a:rPr lang="en-US" sz="2400" b="1" dirty="0" smtClean="0"/>
                        <a:t>Google Scholar</a:t>
                      </a:r>
                      <a:endParaRPr lang="ar-IQ" sz="2400" b="1" dirty="0"/>
                    </a:p>
                  </a:txBody>
                  <a:tcPr/>
                </a:tc>
                <a:tc>
                  <a:txBody>
                    <a:bodyPr/>
                    <a:lstStyle/>
                    <a:p>
                      <a:pPr rtl="1"/>
                      <a:r>
                        <a:rPr lang="ar-IQ" sz="2400" b="1" dirty="0" smtClean="0"/>
                        <a:t>على تواجد المحتوى في موقع جوجل</a:t>
                      </a:r>
                      <a:r>
                        <a:rPr lang="ar-IQ" sz="2400" b="1" baseline="0" dirty="0" smtClean="0"/>
                        <a:t> العلمي</a:t>
                      </a:r>
                      <a:endParaRPr lang="ar-IQ" sz="2400" b="1" dirty="0"/>
                    </a:p>
                  </a:txBody>
                  <a:tcPr/>
                </a:tc>
                <a:tc>
                  <a:txBody>
                    <a:bodyPr/>
                    <a:lstStyle/>
                    <a:p>
                      <a:pPr rtl="1"/>
                      <a:r>
                        <a:rPr lang="ar-IQ" sz="2400" b="1" dirty="0" smtClean="0"/>
                        <a:t>15 %</a:t>
                      </a:r>
                      <a:endParaRPr lang="ar-IQ" sz="2400" b="1" dirty="0"/>
                    </a:p>
                  </a:txBody>
                  <a:tcPr/>
                </a:tc>
              </a:tr>
              <a:tr h="428446">
                <a:tc>
                  <a:txBody>
                    <a:bodyPr/>
                    <a:lstStyle/>
                    <a:p>
                      <a:pPr rtl="1"/>
                      <a:r>
                        <a:rPr lang="ar-IQ" sz="2400" b="1" dirty="0" smtClean="0"/>
                        <a:t>4</a:t>
                      </a:r>
                      <a:endParaRPr lang="ar-IQ" sz="2400" b="1" dirty="0"/>
                    </a:p>
                  </a:txBody>
                  <a:tcPr/>
                </a:tc>
                <a:tc>
                  <a:txBody>
                    <a:bodyPr/>
                    <a:lstStyle/>
                    <a:p>
                      <a:pPr rtl="1"/>
                      <a:r>
                        <a:rPr lang="ar-IQ" sz="2400" b="1" dirty="0" smtClean="0"/>
                        <a:t>الروابط والوضوح أو الرؤية </a:t>
                      </a:r>
                      <a:endParaRPr lang="en-US" sz="2400" b="1" dirty="0" smtClean="0"/>
                    </a:p>
                    <a:p>
                      <a:pPr rtl="1"/>
                      <a:r>
                        <a:rPr lang="en-US" sz="2400" b="1" dirty="0" smtClean="0"/>
                        <a:t>Visibility &amp; Links</a:t>
                      </a:r>
                      <a:endParaRPr lang="ar-IQ" sz="2400" b="1" dirty="0"/>
                    </a:p>
                  </a:txBody>
                  <a:tcPr/>
                </a:tc>
                <a:tc>
                  <a:txBody>
                    <a:bodyPr/>
                    <a:lstStyle/>
                    <a:p>
                      <a:pPr rtl="1"/>
                      <a:r>
                        <a:rPr lang="ar-IQ" sz="2400" b="1" dirty="0" smtClean="0"/>
                        <a:t>روابط الموقع الخارجية التي يمكن مشاهدتها من قبل العامة</a:t>
                      </a:r>
                      <a:endParaRPr lang="ar-IQ" sz="2400" b="1" dirty="0"/>
                    </a:p>
                  </a:txBody>
                  <a:tcPr/>
                </a:tc>
                <a:tc>
                  <a:txBody>
                    <a:bodyPr/>
                    <a:lstStyle/>
                    <a:p>
                      <a:pPr rtl="1"/>
                      <a:r>
                        <a:rPr lang="ar-IQ" sz="2400" b="1" dirty="0" smtClean="0"/>
                        <a:t>50 %</a:t>
                      </a:r>
                      <a:endParaRPr lang="ar-IQ" sz="2400" b="1" dirty="0"/>
                    </a:p>
                  </a:txBody>
                  <a:tcPr/>
                </a:tc>
              </a:tr>
            </a:tbl>
          </a:graphicData>
        </a:graphic>
      </p:graphicFrame>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6"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par>
                          <p:cTn id="14" fill="hold">
                            <p:stCondLst>
                              <p:cond delay="500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8864" y="836712"/>
            <a:ext cx="8229600"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b="1" dirty="0">
                <a:gradFill>
                  <a:gsLst>
                    <a:gs pos="0">
                      <a:srgbClr val="000000"/>
                    </a:gs>
                    <a:gs pos="39999">
                      <a:srgbClr val="0A128C"/>
                    </a:gs>
                    <a:gs pos="70000">
                      <a:srgbClr val="181CC7"/>
                    </a:gs>
                    <a:gs pos="88000">
                      <a:srgbClr val="7005D4"/>
                    </a:gs>
                    <a:gs pos="100000">
                      <a:srgbClr val="8C3D91"/>
                    </a:gs>
                  </a:gsLst>
                  <a:lin ang="5400000" scaled="0"/>
                </a:gradFill>
              </a:rPr>
              <a:t>تعاريف الويب ماتريكس لتصنيف </a:t>
            </a:r>
            <a:r>
              <a:rPr lang="ar-IQ" b="1" dirty="0" smtClean="0">
                <a:gradFill>
                  <a:gsLst>
                    <a:gs pos="0">
                      <a:srgbClr val="000000"/>
                    </a:gs>
                    <a:gs pos="39999">
                      <a:srgbClr val="0A128C"/>
                    </a:gs>
                    <a:gs pos="70000">
                      <a:srgbClr val="181CC7"/>
                    </a:gs>
                    <a:gs pos="88000">
                      <a:srgbClr val="7005D4"/>
                    </a:gs>
                    <a:gs pos="100000">
                      <a:srgbClr val="8C3D91"/>
                    </a:gs>
                  </a:gsLst>
                  <a:lin ang="5400000" scaled="0"/>
                </a:gradFill>
              </a:rPr>
              <a:t>الجامعات</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54849527"/>
              </p:ext>
            </p:extLst>
          </p:nvPr>
        </p:nvGraphicFramePr>
        <p:xfrm>
          <a:off x="212938" y="1772816"/>
          <a:ext cx="8473862" cy="4577080"/>
        </p:xfrm>
        <a:graphic>
          <a:graphicData uri="http://schemas.openxmlformats.org/drawingml/2006/table">
            <a:tbl>
              <a:tblPr rtl="1" firstRow="1" bandRow="1">
                <a:tableStyleId>{5C22544A-7EE6-4342-B048-85BDC9FD1C3A}</a:tableStyleId>
              </a:tblPr>
              <a:tblGrid>
                <a:gridCol w="1949782"/>
                <a:gridCol w="6524080"/>
              </a:tblGrid>
              <a:tr h="370840">
                <a:tc>
                  <a:txBody>
                    <a:bodyPr/>
                    <a:lstStyle/>
                    <a:p>
                      <a:pPr marL="457200" algn="r" rtl="1">
                        <a:lnSpc>
                          <a:spcPct val="115000"/>
                        </a:lnSpc>
                        <a:spcAft>
                          <a:spcPts val="0"/>
                        </a:spcAft>
                      </a:pPr>
                      <a:r>
                        <a:rPr lang="ar-IQ" sz="2000" b="1" dirty="0">
                          <a:effectLst/>
                          <a:latin typeface="Calibri"/>
                          <a:ea typeface="Calibri"/>
                          <a:cs typeface="Arial"/>
                        </a:rPr>
                        <a:t>المتغير </a:t>
                      </a:r>
                      <a:endParaRPr lang="en-US" sz="1400" b="1"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000" b="1" dirty="0">
                          <a:effectLst/>
                          <a:latin typeface="Calibri"/>
                          <a:ea typeface="Calibri"/>
                          <a:cs typeface="Arial"/>
                        </a:rPr>
                        <a:t>التعريف</a:t>
                      </a:r>
                      <a:endParaRPr lang="en-US" sz="1400" b="1" dirty="0">
                        <a:effectLst/>
                        <a:latin typeface="Calibri"/>
                        <a:ea typeface="Calibri"/>
                        <a:cs typeface="Arial"/>
                      </a:endParaRPr>
                    </a:p>
                  </a:txBody>
                  <a:tcPr marL="68580" marR="68580" marT="0" marB="0"/>
                </a:tc>
              </a:tr>
              <a:tr h="370840">
                <a:tc>
                  <a:txBody>
                    <a:bodyPr/>
                    <a:lstStyle/>
                    <a:p>
                      <a:pPr marL="457200" algn="ctr" rtl="0">
                        <a:lnSpc>
                          <a:spcPct val="115000"/>
                        </a:lnSpc>
                        <a:spcAft>
                          <a:spcPts val="0"/>
                        </a:spcAft>
                      </a:pPr>
                      <a:r>
                        <a:rPr lang="ar-IQ" sz="2000" b="1" dirty="0">
                          <a:effectLst/>
                          <a:latin typeface="Calibri"/>
                          <a:ea typeface="Calibri"/>
                          <a:cs typeface="Arial"/>
                        </a:rPr>
                        <a:t>حجم الموقع</a:t>
                      </a:r>
                      <a:endParaRPr lang="en-US" sz="1400" b="1"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000" b="1" dirty="0">
                          <a:effectLst/>
                          <a:latin typeface="Calibri"/>
                          <a:ea typeface="Calibri"/>
                          <a:cs typeface="Arial"/>
                        </a:rPr>
                        <a:t>يقصد به عدد الصفحات التي يمكن الكشف عنها بواسطة اربعة محركات بحث وهي </a:t>
                      </a:r>
                      <a:r>
                        <a:rPr lang="en-US" sz="2000" b="1" dirty="0">
                          <a:effectLst/>
                          <a:latin typeface="Calibri"/>
                          <a:ea typeface="Calibri"/>
                          <a:cs typeface="Arial"/>
                        </a:rPr>
                        <a:t>Google- yahoo- Microsoft - </a:t>
                      </a:r>
                      <a:r>
                        <a:rPr lang="en-US" sz="2000" b="1" dirty="0" err="1">
                          <a:effectLst/>
                          <a:latin typeface="Calibri"/>
                          <a:ea typeface="Calibri"/>
                          <a:cs typeface="Arial"/>
                        </a:rPr>
                        <a:t>Exaiead</a:t>
                      </a:r>
                      <a:endParaRPr lang="en-US" sz="1400" b="1" dirty="0">
                        <a:effectLst/>
                        <a:latin typeface="Calibri"/>
                        <a:ea typeface="Calibri"/>
                        <a:cs typeface="Arial"/>
                      </a:endParaRPr>
                    </a:p>
                  </a:txBody>
                  <a:tcPr marL="68580" marR="68580" marT="0" marB="0"/>
                </a:tc>
              </a:tr>
              <a:tr h="370840">
                <a:tc>
                  <a:txBody>
                    <a:bodyPr/>
                    <a:lstStyle/>
                    <a:p>
                      <a:pPr marL="457200" algn="ctr" rtl="0">
                        <a:lnSpc>
                          <a:spcPct val="115000"/>
                        </a:lnSpc>
                        <a:spcAft>
                          <a:spcPts val="0"/>
                        </a:spcAft>
                      </a:pPr>
                      <a:r>
                        <a:rPr lang="ar-IQ" sz="2000" b="1" dirty="0">
                          <a:effectLst/>
                          <a:latin typeface="Calibri"/>
                          <a:ea typeface="Calibri"/>
                          <a:cs typeface="Arial"/>
                        </a:rPr>
                        <a:t>غنى الملفات </a:t>
                      </a:r>
                      <a:endParaRPr lang="en-US" sz="1400" b="1"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000" b="1" dirty="0">
                          <a:effectLst/>
                          <a:latin typeface="Calibri"/>
                          <a:ea typeface="Calibri"/>
                          <a:cs typeface="Arial"/>
                        </a:rPr>
                        <a:t>تعني عدد الملفات القيمة والمفيدة داخل الموقع وذلك بعد تقييم اهميتها بالنسبة للأنشطة الاكاديمية والنشر ويتم حساب عدد الملفات بأنواعها المختلفة بالصيغ التالية ( </a:t>
                      </a:r>
                      <a:r>
                        <a:rPr lang="en-US" sz="2000" b="1" dirty="0">
                          <a:effectLst/>
                          <a:latin typeface="Calibri"/>
                          <a:ea typeface="Calibri"/>
                          <a:cs typeface="Arial"/>
                        </a:rPr>
                        <a:t>pdf</a:t>
                      </a:r>
                      <a:r>
                        <a:rPr lang="ar-IQ" sz="2000" b="1" dirty="0">
                          <a:effectLst/>
                          <a:latin typeface="Calibri"/>
                          <a:ea typeface="Calibri"/>
                          <a:cs typeface="Arial"/>
                        </a:rPr>
                        <a:t>)،( </a:t>
                      </a:r>
                      <a:r>
                        <a:rPr lang="en-US" sz="2000" b="1" dirty="0" err="1">
                          <a:effectLst/>
                          <a:latin typeface="Calibri"/>
                          <a:ea typeface="Calibri"/>
                          <a:cs typeface="Arial"/>
                        </a:rPr>
                        <a:t>ps</a:t>
                      </a:r>
                      <a:r>
                        <a:rPr lang="ar-IQ" sz="2000" b="1" dirty="0">
                          <a:effectLst/>
                          <a:latin typeface="Calibri"/>
                          <a:ea typeface="Calibri"/>
                          <a:cs typeface="Arial"/>
                        </a:rPr>
                        <a:t>)،( </a:t>
                      </a:r>
                      <a:r>
                        <a:rPr lang="en-US" sz="2000" b="1" dirty="0">
                          <a:effectLst/>
                          <a:latin typeface="Calibri"/>
                          <a:ea typeface="Calibri"/>
                          <a:cs typeface="Arial"/>
                        </a:rPr>
                        <a:t>doc</a:t>
                      </a:r>
                      <a:r>
                        <a:rPr lang="ar-IQ" sz="2000" b="1" dirty="0">
                          <a:effectLst/>
                          <a:latin typeface="Calibri"/>
                          <a:ea typeface="Calibri"/>
                          <a:cs typeface="Arial"/>
                        </a:rPr>
                        <a:t>) ، ( </a:t>
                      </a:r>
                      <a:r>
                        <a:rPr lang="en-US" sz="2000" b="1" dirty="0">
                          <a:effectLst/>
                          <a:latin typeface="Calibri"/>
                          <a:ea typeface="Calibri"/>
                          <a:cs typeface="Arial"/>
                        </a:rPr>
                        <a:t>pp</a:t>
                      </a:r>
                      <a:r>
                        <a:rPr lang="ar-IQ" sz="2000" b="1" dirty="0">
                          <a:effectLst/>
                          <a:latin typeface="Calibri"/>
                          <a:ea typeface="Calibri"/>
                          <a:cs typeface="Arial"/>
                        </a:rPr>
                        <a:t>) ويمكن استخرج المعلومات اليا عن طريق محركات البحث المعتمدة والمشار اليها </a:t>
                      </a:r>
                      <a:endParaRPr lang="en-US" sz="1400" b="1" dirty="0">
                        <a:effectLst/>
                        <a:latin typeface="Calibri"/>
                        <a:ea typeface="Calibri"/>
                        <a:cs typeface="Arial"/>
                      </a:endParaRPr>
                    </a:p>
                  </a:txBody>
                  <a:tcPr marL="68580" marR="68580" marT="0" marB="0"/>
                </a:tc>
              </a:tr>
              <a:tr h="370840">
                <a:tc>
                  <a:txBody>
                    <a:bodyPr/>
                    <a:lstStyle/>
                    <a:p>
                      <a:pPr marL="457200" algn="ctr" rtl="0">
                        <a:lnSpc>
                          <a:spcPct val="115000"/>
                        </a:lnSpc>
                        <a:spcAft>
                          <a:spcPts val="0"/>
                        </a:spcAft>
                      </a:pPr>
                      <a:r>
                        <a:rPr lang="ar-IQ" sz="2000" b="1" dirty="0">
                          <a:effectLst/>
                          <a:latin typeface="Calibri"/>
                          <a:ea typeface="Calibri"/>
                          <a:cs typeface="Arial"/>
                        </a:rPr>
                        <a:t>علماء </a:t>
                      </a:r>
                      <a:r>
                        <a:rPr lang="ar-IQ" sz="2000" b="1" dirty="0" smtClean="0">
                          <a:effectLst/>
                          <a:latin typeface="Calibri"/>
                          <a:ea typeface="Calibri"/>
                          <a:cs typeface="Arial"/>
                        </a:rPr>
                        <a:t>جوجل </a:t>
                      </a:r>
                      <a:endParaRPr lang="en-US" sz="1400" b="1"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000" b="1" dirty="0">
                          <a:effectLst/>
                          <a:latin typeface="Calibri"/>
                          <a:ea typeface="Calibri"/>
                          <a:cs typeface="Arial"/>
                        </a:rPr>
                        <a:t>يتم قياسه بعدد توفر الورقات البحثية والمقالات العلمية لكل المجالات الاكاديمية في محرك </a:t>
                      </a:r>
                      <a:r>
                        <a:rPr lang="en-US" sz="2000" b="1" dirty="0">
                          <a:effectLst/>
                          <a:latin typeface="Calibri"/>
                          <a:ea typeface="Calibri"/>
                          <a:cs typeface="Arial"/>
                        </a:rPr>
                        <a:t>Google </a:t>
                      </a:r>
                      <a:r>
                        <a:rPr lang="ar-IQ" sz="2000" b="1" dirty="0">
                          <a:effectLst/>
                          <a:latin typeface="Calibri"/>
                          <a:ea typeface="Calibri"/>
                          <a:cs typeface="Arial"/>
                        </a:rPr>
                        <a:t> للبحث العلمي والمعروف باسم </a:t>
                      </a:r>
                      <a:r>
                        <a:rPr lang="en-US" sz="2000" b="1" dirty="0">
                          <a:effectLst/>
                          <a:latin typeface="Calibri"/>
                          <a:ea typeface="Calibri"/>
                          <a:cs typeface="Arial"/>
                        </a:rPr>
                        <a:t>Google scholar</a:t>
                      </a:r>
                      <a:endParaRPr lang="en-US" sz="1400" b="1" dirty="0">
                        <a:effectLst/>
                        <a:latin typeface="Calibri"/>
                        <a:ea typeface="Calibri"/>
                        <a:cs typeface="Arial"/>
                      </a:endParaRPr>
                    </a:p>
                  </a:txBody>
                  <a:tcPr marL="68580" marR="68580" marT="0" marB="0"/>
                </a:tc>
              </a:tr>
              <a:tr h="370840">
                <a:tc>
                  <a:txBody>
                    <a:bodyPr/>
                    <a:lstStyle/>
                    <a:p>
                      <a:pPr marL="457200" algn="r" rtl="0">
                        <a:lnSpc>
                          <a:spcPct val="115000"/>
                        </a:lnSpc>
                        <a:spcAft>
                          <a:spcPts val="0"/>
                        </a:spcAft>
                      </a:pPr>
                      <a:r>
                        <a:rPr lang="ar-IQ" sz="2000" b="1" dirty="0">
                          <a:effectLst/>
                          <a:latin typeface="Calibri"/>
                          <a:ea typeface="Calibri"/>
                          <a:cs typeface="Arial"/>
                        </a:rPr>
                        <a:t>الروابط والوضوح</a:t>
                      </a:r>
                      <a:endParaRPr lang="en-US" sz="1400" b="1" dirty="0">
                        <a:effectLst/>
                        <a:latin typeface="Calibri"/>
                        <a:ea typeface="Calibri"/>
                        <a:cs typeface="Arial"/>
                      </a:endParaRPr>
                    </a:p>
                  </a:txBody>
                  <a:tcPr marL="68580" marR="68580" marT="0" marB="0"/>
                </a:tc>
                <a:tc>
                  <a:txBody>
                    <a:bodyPr/>
                    <a:lstStyle/>
                    <a:p>
                      <a:pPr marL="457200" algn="r" rtl="1">
                        <a:lnSpc>
                          <a:spcPct val="115000"/>
                        </a:lnSpc>
                        <a:spcAft>
                          <a:spcPts val="0"/>
                        </a:spcAft>
                      </a:pPr>
                      <a:r>
                        <a:rPr lang="ar-IQ" sz="2000" b="1" dirty="0">
                          <a:effectLst/>
                          <a:latin typeface="Calibri"/>
                          <a:ea typeface="Calibri"/>
                          <a:cs typeface="Arial"/>
                        </a:rPr>
                        <a:t>يعني به العدد الاجمالي للروابط الخارجية الخاصة بالموقع وعدد مرات الاشارة اليها قبل المواقع الاخرى ويتم قياس هذه الخاصية باستخدام محرك البحث </a:t>
                      </a:r>
                      <a:r>
                        <a:rPr lang="en-US" sz="2000" b="1" dirty="0">
                          <a:effectLst/>
                          <a:latin typeface="Calibri"/>
                          <a:ea typeface="Calibri"/>
                          <a:cs typeface="Arial"/>
                        </a:rPr>
                        <a:t>yahoo</a:t>
                      </a:r>
                      <a:r>
                        <a:rPr lang="ar-IQ" sz="2000" b="1" dirty="0">
                          <a:effectLst/>
                          <a:latin typeface="Calibri"/>
                          <a:ea typeface="Calibri"/>
                          <a:cs typeface="Arial"/>
                        </a:rPr>
                        <a:t> فقط .</a:t>
                      </a:r>
                      <a:endParaRPr lang="en-US" sz="1400" b="1" dirty="0">
                        <a:effectLst/>
                        <a:latin typeface="Calibri"/>
                        <a:ea typeface="Calibri"/>
                        <a:cs typeface="Arial"/>
                      </a:endParaRPr>
                    </a:p>
                  </a:txBody>
                  <a:tcPr marL="68580" marR="68580" marT="0" marB="0"/>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624366761"/>
              </p:ext>
            </p:extLst>
          </p:nvPr>
        </p:nvGraphicFramePr>
        <p:xfrm>
          <a:off x="457200" y="1772816"/>
          <a:ext cx="8229600" cy="4358640"/>
        </p:xfrm>
        <a:graphic>
          <a:graphicData uri="http://schemas.openxmlformats.org/drawingml/2006/table">
            <a:tbl>
              <a:tblPr rtl="1" firstRow="1" bandRow="1">
                <a:tableStyleId>{5C22544A-7EE6-4342-B048-85BDC9FD1C3A}</a:tableStyleId>
              </a:tblPr>
              <a:tblGrid>
                <a:gridCol w="735518"/>
                <a:gridCol w="3379282"/>
                <a:gridCol w="2057400"/>
                <a:gridCol w="2057400"/>
              </a:tblGrid>
              <a:tr h="370840">
                <a:tc>
                  <a:txBody>
                    <a:bodyPr/>
                    <a:lstStyle/>
                    <a:p>
                      <a:pPr rtl="1"/>
                      <a:r>
                        <a:rPr lang="ar-IQ" sz="2000" b="1" dirty="0" smtClean="0"/>
                        <a:t>ت</a:t>
                      </a:r>
                      <a:endParaRPr lang="ar-IQ" sz="2000" b="1" dirty="0"/>
                    </a:p>
                  </a:txBody>
                  <a:tcPr/>
                </a:tc>
                <a:tc>
                  <a:txBody>
                    <a:bodyPr/>
                    <a:lstStyle/>
                    <a:p>
                      <a:pPr rtl="1"/>
                      <a:r>
                        <a:rPr lang="ar-IQ" sz="2000" b="1" dirty="0" smtClean="0"/>
                        <a:t>الجامعة</a:t>
                      </a:r>
                      <a:endParaRPr lang="ar-IQ" sz="2000" b="1" dirty="0"/>
                    </a:p>
                  </a:txBody>
                  <a:tcPr/>
                </a:tc>
                <a:tc>
                  <a:txBody>
                    <a:bodyPr/>
                    <a:lstStyle/>
                    <a:p>
                      <a:pPr rtl="1"/>
                      <a:r>
                        <a:rPr lang="ar-IQ" sz="2000" b="1" dirty="0" smtClean="0"/>
                        <a:t>الترتيب بالنسبة للعالم</a:t>
                      </a:r>
                      <a:endParaRPr lang="ar-IQ" sz="2000" b="1" dirty="0"/>
                    </a:p>
                  </a:txBody>
                  <a:tcPr/>
                </a:tc>
                <a:tc>
                  <a:txBody>
                    <a:bodyPr/>
                    <a:lstStyle/>
                    <a:p>
                      <a:pPr rtl="1"/>
                      <a:r>
                        <a:rPr lang="ar-IQ" sz="2000" b="1" dirty="0" smtClean="0"/>
                        <a:t>السنة</a:t>
                      </a:r>
                      <a:endParaRPr lang="ar-IQ" sz="2000" b="1" dirty="0"/>
                    </a:p>
                  </a:txBody>
                  <a:tcPr/>
                </a:tc>
              </a:tr>
              <a:tr h="370840">
                <a:tc>
                  <a:txBody>
                    <a:bodyPr/>
                    <a:lstStyle/>
                    <a:p>
                      <a:pPr rtl="1"/>
                      <a:r>
                        <a:rPr lang="ar-IQ" sz="2000" b="1" dirty="0" smtClean="0"/>
                        <a:t>1</a:t>
                      </a:r>
                      <a:endParaRPr lang="ar-IQ" sz="2000" b="1" dirty="0"/>
                    </a:p>
                  </a:txBody>
                  <a:tcPr/>
                </a:tc>
                <a:tc>
                  <a:txBody>
                    <a:bodyPr/>
                    <a:lstStyle/>
                    <a:p>
                      <a:pPr rtl="1"/>
                      <a:r>
                        <a:rPr lang="ar-IQ" sz="2000" b="1" dirty="0" smtClean="0"/>
                        <a:t>جامعة بغداد</a:t>
                      </a:r>
                      <a:endParaRPr lang="ar-IQ" sz="2000" b="1" dirty="0"/>
                    </a:p>
                  </a:txBody>
                  <a:tcPr/>
                </a:tc>
                <a:tc>
                  <a:txBody>
                    <a:bodyPr/>
                    <a:lstStyle/>
                    <a:p>
                      <a:pPr rtl="1"/>
                      <a:r>
                        <a:rPr lang="ar-IQ" sz="2000" b="1" dirty="0" smtClean="0"/>
                        <a:t>1812</a:t>
                      </a:r>
                      <a:endParaRPr lang="ar-IQ" sz="2000" b="1" dirty="0"/>
                    </a:p>
                  </a:txBody>
                  <a:tcPr/>
                </a:tc>
                <a:tc>
                  <a:txBody>
                    <a:bodyPr/>
                    <a:lstStyle/>
                    <a:p>
                      <a:pPr rtl="1"/>
                      <a:r>
                        <a:rPr lang="ar-IQ" sz="2000" b="1" dirty="0" smtClean="0"/>
                        <a:t>2014 – 2015</a:t>
                      </a:r>
                      <a:endParaRPr lang="ar-IQ" sz="2000" b="1" dirty="0"/>
                    </a:p>
                  </a:txBody>
                  <a:tcPr/>
                </a:tc>
              </a:tr>
              <a:tr h="370840">
                <a:tc>
                  <a:txBody>
                    <a:bodyPr/>
                    <a:lstStyle/>
                    <a:p>
                      <a:pPr rtl="1"/>
                      <a:r>
                        <a:rPr lang="ar-IQ" sz="2000" b="1" dirty="0" smtClean="0"/>
                        <a:t>2</a:t>
                      </a:r>
                      <a:endParaRPr lang="ar-IQ" sz="2000" b="1" dirty="0"/>
                    </a:p>
                  </a:txBody>
                  <a:tcPr/>
                </a:tc>
                <a:tc>
                  <a:txBody>
                    <a:bodyPr/>
                    <a:lstStyle/>
                    <a:p>
                      <a:pPr rtl="1"/>
                      <a:r>
                        <a:rPr lang="ar-IQ" sz="2000" b="1" dirty="0" smtClean="0"/>
                        <a:t>جامعة ديالى</a:t>
                      </a:r>
                      <a:endParaRPr lang="ar-IQ" sz="2000" b="1" dirty="0"/>
                    </a:p>
                  </a:txBody>
                  <a:tcPr/>
                </a:tc>
                <a:tc>
                  <a:txBody>
                    <a:bodyPr/>
                    <a:lstStyle/>
                    <a:p>
                      <a:pPr rtl="1"/>
                      <a:r>
                        <a:rPr lang="ar-IQ" sz="2000" b="1" dirty="0" smtClean="0"/>
                        <a:t>3514</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3</a:t>
                      </a:r>
                      <a:endParaRPr lang="ar-IQ" sz="2000" b="1" dirty="0"/>
                    </a:p>
                  </a:txBody>
                  <a:tcPr/>
                </a:tc>
                <a:tc>
                  <a:txBody>
                    <a:bodyPr/>
                    <a:lstStyle/>
                    <a:p>
                      <a:pPr rtl="1"/>
                      <a:r>
                        <a:rPr lang="ar-IQ" sz="2000" b="1" dirty="0" smtClean="0"/>
                        <a:t>الجامعة التكنولوجية</a:t>
                      </a:r>
                      <a:endParaRPr lang="ar-IQ" sz="2000" b="1" dirty="0"/>
                    </a:p>
                  </a:txBody>
                  <a:tcPr/>
                </a:tc>
                <a:tc>
                  <a:txBody>
                    <a:bodyPr/>
                    <a:lstStyle/>
                    <a:p>
                      <a:pPr rtl="1"/>
                      <a:r>
                        <a:rPr lang="ar-IQ" sz="2000" b="1" dirty="0" smtClean="0"/>
                        <a:t>4051</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4</a:t>
                      </a:r>
                      <a:endParaRPr lang="ar-IQ" sz="2000" b="1" dirty="0"/>
                    </a:p>
                  </a:txBody>
                  <a:tcPr/>
                </a:tc>
                <a:tc>
                  <a:txBody>
                    <a:bodyPr/>
                    <a:lstStyle/>
                    <a:p>
                      <a:pPr rtl="1"/>
                      <a:r>
                        <a:rPr lang="ar-IQ" sz="2000" b="1" dirty="0" smtClean="0"/>
                        <a:t>جامعة بابل</a:t>
                      </a:r>
                      <a:endParaRPr lang="ar-IQ" sz="2000" b="1" dirty="0"/>
                    </a:p>
                  </a:txBody>
                  <a:tcPr/>
                </a:tc>
                <a:tc>
                  <a:txBody>
                    <a:bodyPr/>
                    <a:lstStyle/>
                    <a:p>
                      <a:pPr rtl="1"/>
                      <a:r>
                        <a:rPr lang="ar-IQ" sz="2000" b="1" dirty="0" smtClean="0"/>
                        <a:t>4059</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5</a:t>
                      </a:r>
                      <a:endParaRPr lang="ar-IQ" sz="2000" b="1" dirty="0"/>
                    </a:p>
                  </a:txBody>
                  <a:tcPr/>
                </a:tc>
                <a:tc>
                  <a:txBody>
                    <a:bodyPr/>
                    <a:lstStyle/>
                    <a:p>
                      <a:pPr rtl="1"/>
                      <a:r>
                        <a:rPr lang="ar-IQ" sz="2000" b="1" dirty="0" smtClean="0"/>
                        <a:t>جامعة طب اربيل</a:t>
                      </a:r>
                      <a:endParaRPr lang="ar-IQ" sz="2000" b="1" dirty="0"/>
                    </a:p>
                  </a:txBody>
                  <a:tcPr/>
                </a:tc>
                <a:tc>
                  <a:txBody>
                    <a:bodyPr/>
                    <a:lstStyle/>
                    <a:p>
                      <a:pPr rtl="1"/>
                      <a:r>
                        <a:rPr lang="ar-IQ" sz="2000" b="1" dirty="0" smtClean="0"/>
                        <a:t>4403</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6</a:t>
                      </a:r>
                      <a:endParaRPr lang="ar-IQ" sz="2000" b="1" dirty="0"/>
                    </a:p>
                  </a:txBody>
                  <a:tcPr/>
                </a:tc>
                <a:tc>
                  <a:txBody>
                    <a:bodyPr/>
                    <a:lstStyle/>
                    <a:p>
                      <a:pPr rtl="1"/>
                      <a:r>
                        <a:rPr lang="ar-IQ" sz="2000" b="1" dirty="0" smtClean="0"/>
                        <a:t>جامعة البصرة</a:t>
                      </a:r>
                      <a:endParaRPr lang="ar-IQ" sz="2000" b="1" dirty="0"/>
                    </a:p>
                  </a:txBody>
                  <a:tcPr/>
                </a:tc>
                <a:tc>
                  <a:txBody>
                    <a:bodyPr/>
                    <a:lstStyle/>
                    <a:p>
                      <a:pPr rtl="1"/>
                      <a:r>
                        <a:rPr lang="ar-IQ" sz="2000" b="1" dirty="0" smtClean="0"/>
                        <a:t>4789</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7</a:t>
                      </a:r>
                      <a:endParaRPr lang="ar-IQ" sz="2000" b="1" dirty="0"/>
                    </a:p>
                  </a:txBody>
                  <a:tcPr/>
                </a:tc>
                <a:tc>
                  <a:txBody>
                    <a:bodyPr/>
                    <a:lstStyle/>
                    <a:p>
                      <a:pPr rtl="1"/>
                      <a:r>
                        <a:rPr lang="ar-IQ" sz="2000" b="1" dirty="0" smtClean="0"/>
                        <a:t>جامعة الكوفة</a:t>
                      </a:r>
                      <a:endParaRPr lang="ar-IQ" sz="2000" b="1" dirty="0"/>
                    </a:p>
                  </a:txBody>
                  <a:tcPr/>
                </a:tc>
                <a:tc>
                  <a:txBody>
                    <a:bodyPr/>
                    <a:lstStyle/>
                    <a:p>
                      <a:pPr rtl="1"/>
                      <a:r>
                        <a:rPr lang="ar-IQ" sz="2000" b="1" dirty="0" smtClean="0"/>
                        <a:t>6052</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8</a:t>
                      </a:r>
                      <a:endParaRPr lang="ar-IQ" sz="2000" b="1" dirty="0"/>
                    </a:p>
                  </a:txBody>
                  <a:tcPr/>
                </a:tc>
                <a:tc>
                  <a:txBody>
                    <a:bodyPr/>
                    <a:lstStyle/>
                    <a:p>
                      <a:pPr rtl="1"/>
                      <a:r>
                        <a:rPr lang="ar-IQ" sz="2000" b="1" dirty="0" smtClean="0"/>
                        <a:t>جامعة النهرين</a:t>
                      </a:r>
                      <a:endParaRPr lang="ar-IQ" sz="2000" b="1" dirty="0"/>
                    </a:p>
                  </a:txBody>
                  <a:tcPr/>
                </a:tc>
                <a:tc>
                  <a:txBody>
                    <a:bodyPr/>
                    <a:lstStyle/>
                    <a:p>
                      <a:pPr rtl="1"/>
                      <a:r>
                        <a:rPr lang="ar-IQ" sz="2000" b="1" dirty="0" smtClean="0"/>
                        <a:t>7410</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9</a:t>
                      </a:r>
                      <a:endParaRPr lang="ar-IQ" sz="2000" b="1" dirty="0"/>
                    </a:p>
                  </a:txBody>
                  <a:tcPr/>
                </a:tc>
                <a:tc>
                  <a:txBody>
                    <a:bodyPr/>
                    <a:lstStyle/>
                    <a:p>
                      <a:pPr rtl="1"/>
                      <a:r>
                        <a:rPr lang="ar-IQ" sz="2000" b="1" dirty="0" smtClean="0"/>
                        <a:t>جامعة دهوك</a:t>
                      </a:r>
                      <a:endParaRPr lang="ar-IQ" sz="2000" b="1" dirty="0"/>
                    </a:p>
                  </a:txBody>
                  <a:tcPr/>
                </a:tc>
                <a:tc>
                  <a:txBody>
                    <a:bodyPr/>
                    <a:lstStyle/>
                    <a:p>
                      <a:pPr rtl="1"/>
                      <a:r>
                        <a:rPr lang="ar-IQ" sz="2000" b="1" dirty="0" smtClean="0"/>
                        <a:t>8556</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r h="370840">
                <a:tc>
                  <a:txBody>
                    <a:bodyPr/>
                    <a:lstStyle/>
                    <a:p>
                      <a:pPr rtl="1"/>
                      <a:r>
                        <a:rPr lang="ar-IQ" sz="2000" b="1" dirty="0" smtClean="0"/>
                        <a:t>10</a:t>
                      </a:r>
                      <a:endParaRPr lang="ar-IQ" sz="2000" b="1" dirty="0"/>
                    </a:p>
                  </a:txBody>
                  <a:tcPr/>
                </a:tc>
                <a:tc>
                  <a:txBody>
                    <a:bodyPr/>
                    <a:lstStyle/>
                    <a:p>
                      <a:pPr rtl="1"/>
                      <a:r>
                        <a:rPr lang="ar-IQ" sz="2000" b="1" dirty="0" smtClean="0"/>
                        <a:t>الجامعة المستنصرية</a:t>
                      </a:r>
                      <a:endParaRPr lang="ar-IQ" sz="2000" b="1" dirty="0"/>
                    </a:p>
                  </a:txBody>
                  <a:tcPr/>
                </a:tc>
                <a:tc>
                  <a:txBody>
                    <a:bodyPr/>
                    <a:lstStyle/>
                    <a:p>
                      <a:pPr rtl="1"/>
                      <a:r>
                        <a:rPr lang="ar-IQ" sz="2000" b="1" dirty="0" smtClean="0"/>
                        <a:t>8762</a:t>
                      </a:r>
                      <a:endParaRPr lang="ar-IQ" sz="20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1" dirty="0" smtClean="0"/>
                        <a:t>2014 – 2015</a:t>
                      </a:r>
                    </a:p>
                  </a:txBody>
                  <a:tcPr/>
                </a:tc>
              </a:tr>
            </a:tbl>
          </a:graphicData>
        </a:graphic>
      </p:graphicFrame>
      <p:sp>
        <p:nvSpPr>
          <p:cNvPr id="4" name="عنوان 1"/>
          <p:cNvSpPr txBox="1">
            <a:spLocks/>
          </p:cNvSpPr>
          <p:nvPr/>
        </p:nvSpPr>
        <p:spPr>
          <a:xfrm>
            <a:off x="518864" y="836712"/>
            <a:ext cx="8229600" cy="780696"/>
          </a:xfrm>
          <a:prstGeom prst="rect">
            <a:avLst/>
          </a:prstGeom>
        </p:spPr>
        <p:style>
          <a:lnRef idx="0">
            <a:schemeClr val="accent3"/>
          </a:lnRef>
          <a:fillRef idx="3">
            <a:schemeClr val="accent3"/>
          </a:fillRef>
          <a:effectRef idx="3">
            <a:schemeClr val="accent3"/>
          </a:effectRef>
          <a:fontRef idx="minor">
            <a:schemeClr val="lt1"/>
          </a:fontRef>
        </p:style>
        <p:txBody>
          <a:bodyPr vert="horz" lIns="0" rIns="0" bIns="0" anchor="b">
            <a:normAutofit fontScale="97500" lnSpcReduction="10000"/>
          </a:bodyPr>
          <a:lstStyle>
            <a:lvl1pPr algn="l" rtl="1" eaLnBrk="1" latinLnBrk="0" hangingPunct="1">
              <a:spcBef>
                <a:spcPct val="0"/>
              </a:spcBef>
              <a:buNone/>
              <a:defRPr kumimoji="0" sz="5000" b="0" kern="120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b="1" dirty="0" smtClean="0">
                <a:gradFill>
                  <a:gsLst>
                    <a:gs pos="0">
                      <a:srgbClr val="000000"/>
                    </a:gs>
                    <a:gs pos="39999">
                      <a:srgbClr val="0A128C"/>
                    </a:gs>
                    <a:gs pos="70000">
                      <a:srgbClr val="181CC7"/>
                    </a:gs>
                    <a:gs pos="88000">
                      <a:srgbClr val="7005D4"/>
                    </a:gs>
                    <a:gs pos="100000">
                      <a:srgbClr val="8C3D91"/>
                    </a:gs>
                  </a:gsLst>
                  <a:lin ang="5400000" scaled="0"/>
                </a:gradFill>
              </a:rPr>
              <a:t>Webometrics Ranking</a:t>
            </a:r>
            <a:endParaRPr lang="ar-IQ" dirty="0"/>
          </a:p>
        </p:txBody>
      </p:sp>
    </p:spTree>
    <p:extLst>
      <p:ext uri="{BB962C8B-B14F-4D97-AF65-F5344CB8AC3E}">
        <p14:creationId xmlns:p14="http://schemas.microsoft.com/office/powerpoint/2010/main" val="623182909"/>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250"/>
                                        <p:tgtEl>
                                          <p:spTgt spid="4"/>
                                        </p:tgtEl>
                                      </p:cBhvr>
                                    </p:animEffect>
                                  </p:childTnLst>
                                </p:cTn>
                              </p:par>
                            </p:childTnLst>
                          </p:cTn>
                        </p:par>
                        <p:par>
                          <p:cTn id="8" fill="hold">
                            <p:stCondLst>
                              <p:cond delay="2250"/>
                            </p:stCondLst>
                            <p:childTnLst>
                              <p:par>
                                <p:cTn id="9" presetID="6"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848104"/>
            <a:ext cx="7067128"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b="1" dirty="0">
                <a:gradFill>
                  <a:gsLst>
                    <a:gs pos="0">
                      <a:srgbClr val="000000"/>
                    </a:gs>
                    <a:gs pos="39999">
                      <a:srgbClr val="0A128C"/>
                    </a:gs>
                    <a:gs pos="70000">
                      <a:srgbClr val="181CC7"/>
                    </a:gs>
                    <a:gs pos="88000">
                      <a:srgbClr val="7005D4"/>
                    </a:gs>
                    <a:gs pos="100000">
                      <a:srgbClr val="8C3D91"/>
                    </a:gs>
                  </a:gsLst>
                  <a:lin ang="5400000" scaled="0"/>
                </a:gradFill>
              </a:rPr>
              <a:t>المعايير التي يعتمد عليها في </a:t>
            </a:r>
            <a:r>
              <a:rPr lang="ar-IQ" b="1" dirty="0" smtClean="0">
                <a:gradFill>
                  <a:gsLst>
                    <a:gs pos="0">
                      <a:srgbClr val="000000"/>
                    </a:gs>
                    <a:gs pos="39999">
                      <a:srgbClr val="0A128C"/>
                    </a:gs>
                    <a:gs pos="70000">
                      <a:srgbClr val="181CC7"/>
                    </a:gs>
                    <a:gs pos="88000">
                      <a:srgbClr val="7005D4"/>
                    </a:gs>
                    <a:gs pos="100000">
                      <a:srgbClr val="8C3D91"/>
                    </a:gs>
                  </a:gsLst>
                  <a:lin ang="5400000" scaled="0"/>
                </a:gradFill>
              </a:rPr>
              <a:t>التصنيف</a:t>
            </a:r>
            <a:endParaRPr lang="ar-IQ" dirty="0">
              <a:gradFill>
                <a:gsLst>
                  <a:gs pos="0">
                    <a:srgbClr val="000000"/>
                  </a:gs>
                  <a:gs pos="39999">
                    <a:srgbClr val="0A128C"/>
                  </a:gs>
                  <a:gs pos="70000">
                    <a:srgbClr val="181CC7"/>
                  </a:gs>
                  <a:gs pos="88000">
                    <a:srgbClr val="7005D4"/>
                  </a:gs>
                  <a:gs pos="100000">
                    <a:srgbClr val="8C3D91"/>
                  </a:gs>
                </a:gsLst>
                <a:lin ang="5400000" scaled="0"/>
              </a:gra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82212243"/>
              </p:ext>
            </p:extLst>
          </p:nvPr>
        </p:nvGraphicFramePr>
        <p:xfrm>
          <a:off x="1403648" y="1772816"/>
          <a:ext cx="7283152" cy="4754880"/>
        </p:xfrm>
        <a:graphic>
          <a:graphicData uri="http://schemas.openxmlformats.org/drawingml/2006/table">
            <a:tbl>
              <a:tblPr rtl="1" firstRow="1" bandRow="1">
                <a:tableStyleId>{5C22544A-7EE6-4342-B048-85BDC9FD1C3A}</a:tableStyleId>
              </a:tblPr>
              <a:tblGrid>
                <a:gridCol w="1686272"/>
                <a:gridCol w="5596880"/>
              </a:tblGrid>
              <a:tr h="370840">
                <a:tc>
                  <a:txBody>
                    <a:bodyPr/>
                    <a:lstStyle/>
                    <a:p>
                      <a:pPr algn="ctr" rtl="1"/>
                      <a:r>
                        <a:rPr lang="ar-IQ" sz="2400" b="1" dirty="0" smtClean="0"/>
                        <a:t>التصانيف</a:t>
                      </a:r>
                      <a:endParaRPr lang="ar-IQ" sz="2400" b="1" dirty="0"/>
                    </a:p>
                  </a:txBody>
                  <a:tcPr/>
                </a:tc>
                <a:tc>
                  <a:txBody>
                    <a:bodyPr/>
                    <a:lstStyle/>
                    <a:p>
                      <a:pPr rtl="1"/>
                      <a:r>
                        <a:rPr lang="ar-IQ" sz="2400" b="1" dirty="0" smtClean="0"/>
                        <a:t>المعايير</a:t>
                      </a:r>
                      <a:endParaRPr lang="ar-IQ" sz="2400" b="1" dirty="0"/>
                    </a:p>
                  </a:txBody>
                  <a:tcPr/>
                </a:tc>
              </a:tr>
              <a:tr h="370840">
                <a:tc>
                  <a:txBody>
                    <a:bodyPr/>
                    <a:lstStyle/>
                    <a:p>
                      <a:pPr algn="ctr" rtl="1"/>
                      <a:r>
                        <a:rPr lang="en-US" sz="2400" b="1" dirty="0" smtClean="0"/>
                        <a:t>QS</a:t>
                      </a:r>
                      <a:endParaRPr lang="ar-IQ" sz="2400" b="1" dirty="0"/>
                    </a:p>
                  </a:txBody>
                  <a:tcPr/>
                </a:tc>
                <a:tc>
                  <a:txBody>
                    <a:bodyPr/>
                    <a:lstStyle/>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جودة البحث العلمي  </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توظيف الخريجين</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النظرة العالمية للجامعات</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جودة التعليم</a:t>
                      </a:r>
                      <a:endParaRPr kumimoji="0" lang="en-US" sz="2400" b="1" kern="1200" dirty="0" smtClean="0">
                        <a:solidFill>
                          <a:schemeClr val="dk1"/>
                        </a:solidFill>
                        <a:effectLst/>
                        <a:latin typeface="+mn-lt"/>
                        <a:ea typeface="+mn-ea"/>
                        <a:cs typeface="+mn-cs"/>
                      </a:endParaRPr>
                    </a:p>
                  </a:txBody>
                  <a:tcPr/>
                </a:tc>
              </a:tr>
              <a:tr h="370840">
                <a:tc>
                  <a:txBody>
                    <a:bodyPr/>
                    <a:lstStyle/>
                    <a:p>
                      <a:pPr algn="ctr" rtl="1"/>
                      <a:r>
                        <a:rPr lang="ar-IQ" sz="2400" b="1" dirty="0" smtClean="0"/>
                        <a:t>شنغهاي</a:t>
                      </a:r>
                      <a:endParaRPr lang="ar-IQ" sz="2400" b="1" dirty="0"/>
                    </a:p>
                  </a:txBody>
                  <a:tcPr/>
                </a:tc>
                <a:tc>
                  <a:txBody>
                    <a:bodyPr/>
                    <a:lstStyle/>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جودة التعليم </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جودة اعضاء هيئة التدريس</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الانتاج البحثي </a:t>
                      </a:r>
                      <a:endParaRPr kumimoji="0" lang="en-US" sz="2400" b="1" kern="1200" dirty="0" smtClean="0">
                        <a:solidFill>
                          <a:schemeClr val="dk1"/>
                        </a:solidFill>
                        <a:effectLst/>
                        <a:latin typeface="+mn-lt"/>
                        <a:ea typeface="+mn-ea"/>
                        <a:cs typeface="+mn-cs"/>
                      </a:endParaRPr>
                    </a:p>
                    <a:p>
                      <a:pPr marL="285750" lvl="0" indent="-285750" rtl="1">
                        <a:buFont typeface="Arial" panose="020B0604020202020204" pitchFamily="34" charset="0"/>
                        <a:buChar char="•"/>
                      </a:pPr>
                      <a:r>
                        <a:rPr kumimoji="0" lang="ar-IQ" sz="2400" b="1" kern="1200" dirty="0" smtClean="0">
                          <a:solidFill>
                            <a:schemeClr val="dk1"/>
                          </a:solidFill>
                          <a:effectLst/>
                          <a:latin typeface="+mn-lt"/>
                          <a:ea typeface="+mn-ea"/>
                          <a:cs typeface="+mn-cs"/>
                        </a:rPr>
                        <a:t>الانجاز الاكاديمي مقارنة بحجم المؤسسة</a:t>
                      </a:r>
                      <a:endParaRPr kumimoji="0" lang="en-US" sz="2400" b="1" kern="1200" dirty="0" smtClean="0">
                        <a:solidFill>
                          <a:schemeClr val="dk1"/>
                        </a:solidFill>
                        <a:effectLst/>
                        <a:latin typeface="+mn-lt"/>
                        <a:ea typeface="+mn-ea"/>
                        <a:cs typeface="+mn-cs"/>
                      </a:endParaRPr>
                    </a:p>
                  </a:txBody>
                  <a:tcPr/>
                </a:tc>
              </a:tr>
              <a:tr h="370840">
                <a:tc>
                  <a:txBody>
                    <a:bodyPr/>
                    <a:lstStyle/>
                    <a:p>
                      <a:pPr algn="ctr" rtl="1"/>
                      <a:r>
                        <a:rPr lang="ar-IQ" sz="2400" b="1" dirty="0" smtClean="0"/>
                        <a:t>ويب ماتريكس</a:t>
                      </a:r>
                      <a:endParaRPr lang="ar-IQ" sz="2400" b="1" dirty="0"/>
                    </a:p>
                  </a:txBody>
                  <a:tcPr/>
                </a:tc>
                <a:tc>
                  <a:txBody>
                    <a:bodyPr/>
                    <a:lstStyle/>
                    <a:p>
                      <a:pPr marL="285750" indent="-285750" rtl="1">
                        <a:buFont typeface="Arial" panose="020B0604020202020204" pitchFamily="34" charset="0"/>
                        <a:buChar char="•"/>
                      </a:pPr>
                      <a:r>
                        <a:rPr lang="ar-IQ" sz="2400" b="1" dirty="0" smtClean="0"/>
                        <a:t>حجم الموقع</a:t>
                      </a:r>
                    </a:p>
                    <a:p>
                      <a:pPr marL="285750" indent="-285750" rtl="1">
                        <a:buFont typeface="Arial" panose="020B0604020202020204" pitchFamily="34" charset="0"/>
                        <a:buChar char="•"/>
                      </a:pPr>
                      <a:r>
                        <a:rPr lang="ar-IQ" sz="2400" b="1" dirty="0" smtClean="0"/>
                        <a:t>الاشارة الى الموقع</a:t>
                      </a:r>
                    </a:p>
                    <a:p>
                      <a:pPr marL="285750" indent="-285750" rtl="1">
                        <a:buFont typeface="Arial" panose="020B0604020202020204" pitchFamily="34" charset="0"/>
                        <a:buChar char="•"/>
                      </a:pPr>
                      <a:r>
                        <a:rPr lang="ar-IQ" sz="2400" b="1" dirty="0" smtClean="0"/>
                        <a:t>الاثر العام</a:t>
                      </a:r>
                      <a:endParaRPr lang="ar-IQ" sz="2400" b="1"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ppt_x</p:attrName>
                                        </p:attrNameLst>
                                      </p:cBhvr>
                                      <p:tavLst>
                                        <p:tav tm="0">
                                          <p:val>
                                            <p:strVal val="#ppt_x"/>
                                          </p:val>
                                        </p:tav>
                                        <p:tav tm="100000">
                                          <p:val>
                                            <p:strVal val="#ppt_x"/>
                                          </p:val>
                                        </p:tav>
                                      </p:tavLst>
                                    </p:anim>
                                    <p:anim calcmode="lin" valueType="num">
                                      <p:cBhvr>
                                        <p:cTn id="9" dur="3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2" presetClass="entr" presetSubtype="2"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right)">
                                      <p:cBhvr>
                                        <p:cTn id="1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917848"/>
            <a:ext cx="6192688" cy="1143000"/>
          </a:xfrm>
        </p:spPr>
        <p:style>
          <a:lnRef idx="0">
            <a:schemeClr val="accent3"/>
          </a:lnRef>
          <a:fillRef idx="3">
            <a:schemeClr val="accent3"/>
          </a:fillRef>
          <a:effectRef idx="3">
            <a:schemeClr val="accent3"/>
          </a:effectRef>
          <a:fontRef idx="minor">
            <a:schemeClr val="lt1"/>
          </a:fontRef>
        </p:style>
        <p:txBody>
          <a:bodyPr>
            <a:noAutofit/>
          </a:bodyPr>
          <a:lstStyle/>
          <a:p>
            <a:pPr algn="ctr"/>
            <a:r>
              <a:rPr lang="ar-IQ" sz="8000" dirty="0" smtClean="0">
                <a:gradFill>
                  <a:gsLst>
                    <a:gs pos="0">
                      <a:srgbClr val="000000"/>
                    </a:gs>
                    <a:gs pos="39999">
                      <a:srgbClr val="0A128C"/>
                    </a:gs>
                    <a:gs pos="70000">
                      <a:srgbClr val="181CC7"/>
                    </a:gs>
                    <a:gs pos="88000">
                      <a:srgbClr val="7005D4"/>
                    </a:gs>
                    <a:gs pos="100000">
                      <a:srgbClr val="8C3D91"/>
                    </a:gs>
                  </a:gsLst>
                  <a:lin ang="5400000" scaled="0"/>
                </a:gradFill>
              </a:rPr>
              <a:t>التصنيف</a:t>
            </a:r>
            <a:endParaRPr lang="en-US" sz="8000" dirty="0">
              <a:gradFill>
                <a:gsLst>
                  <a:gs pos="0">
                    <a:srgbClr val="000000"/>
                  </a:gs>
                  <a:gs pos="39999">
                    <a:srgbClr val="0A128C"/>
                  </a:gs>
                  <a:gs pos="70000">
                    <a:srgbClr val="181CC7"/>
                  </a:gs>
                  <a:gs pos="88000">
                    <a:srgbClr val="7005D4"/>
                  </a:gs>
                  <a:gs pos="100000">
                    <a:srgbClr val="8C3D91"/>
                  </a:gs>
                </a:gsLst>
                <a:lin ang="5400000" scaled="0"/>
              </a:gradFill>
            </a:endParaRPr>
          </a:p>
        </p:txBody>
      </p:sp>
      <p:sp>
        <p:nvSpPr>
          <p:cNvPr id="3" name="عنصر نائب للمحتوى 2"/>
          <p:cNvSpPr>
            <a:spLocks noGrp="1"/>
          </p:cNvSpPr>
          <p:nvPr>
            <p:ph idx="1"/>
          </p:nvPr>
        </p:nvSpPr>
        <p:spPr>
          <a:xfrm>
            <a:off x="457200" y="2276872"/>
            <a:ext cx="8229600" cy="4389120"/>
          </a:xfrm>
        </p:spPr>
        <p:txBody>
          <a:bodyPr>
            <a:normAutofit/>
          </a:bodyPr>
          <a:lstStyle/>
          <a:p>
            <a:pPr>
              <a:buNone/>
            </a:pPr>
            <a:r>
              <a:rPr lang="ar-IQ" sz="3600" dirty="0" smtClean="0"/>
              <a:t>  </a:t>
            </a:r>
            <a:r>
              <a:rPr lang="ar-IQ" sz="4000" b="1" dirty="0" smtClean="0"/>
              <a:t>التصنيف: هو تمييز الاشياء بعضها عن بعض.</a:t>
            </a:r>
          </a:p>
          <a:p>
            <a:pPr>
              <a:buNone/>
            </a:pPr>
            <a:endParaRPr lang="en-US" sz="2400" b="1" dirty="0" smtClean="0"/>
          </a:p>
          <a:p>
            <a:pPr algn="just">
              <a:buNone/>
            </a:pPr>
            <a:r>
              <a:rPr lang="ar-IQ" sz="4000" b="1" dirty="0" smtClean="0"/>
              <a:t>  وصنف الاشياء اي قسمها وفق تشابهها الى مجموعات تضم كل مجموعة وحدات تشترك في صفة او خاصية واحدة على الاقل.</a:t>
            </a:r>
            <a:endParaRPr lang="en-US" sz="4000" b="1" dirty="0" smtClean="0"/>
          </a:p>
          <a:p>
            <a:pPr>
              <a:buNone/>
            </a:pPr>
            <a:endParaRPr lang="ar-IQ"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IQ" dirty="0" smtClean="0"/>
              <a:t>تصنيف </a:t>
            </a:r>
            <a:r>
              <a:rPr lang="en-US" dirty="0" smtClean="0"/>
              <a:t>U.S. News &amp; World Report</a:t>
            </a:r>
          </a:p>
          <a:p>
            <a:r>
              <a:rPr lang="ar-IQ" dirty="0" smtClean="0"/>
              <a:t>هي مؤسسة متعددة الوسائط لنشر </a:t>
            </a:r>
            <a:r>
              <a:rPr lang="ar-IQ" dirty="0" err="1" smtClean="0"/>
              <a:t>للاخبار</a:t>
            </a:r>
            <a:r>
              <a:rPr lang="ar-IQ" dirty="0" smtClean="0"/>
              <a:t>, والتصنيفات, والتحليلات وبالتركيز على التعليم والصحة والتمويل الشخصي واستبيانات الرأي, اكتسبت (</a:t>
            </a:r>
            <a:r>
              <a:rPr lang="en-US" dirty="0" smtClean="0"/>
              <a:t>U.S</a:t>
            </a:r>
            <a:r>
              <a:rPr lang="en-US" dirty="0"/>
              <a:t>. </a:t>
            </a:r>
            <a:r>
              <a:rPr lang="en-US" dirty="0" smtClean="0"/>
              <a:t>News</a:t>
            </a:r>
            <a:r>
              <a:rPr lang="ar-IQ" dirty="0" smtClean="0"/>
              <a:t>) سمعة بارزة لتصبح المزود الرائد للتحليلات والنصائح للمستهلكين لمساعدة قرائها على اتخاذ قرارات مصيرية مطلعة.</a:t>
            </a:r>
          </a:p>
          <a:p>
            <a:r>
              <a:rPr lang="ar-IQ" dirty="0" smtClean="0"/>
              <a:t>وكشفت المؤسسة التي تتخذ من الولايات المتحدة الامريكية مقراً لها, عن نتائج أول تصنيف لأفضل الجامعات العربية في مجال البحوث 2015, وتعتمد على مقياس وحيد وهو نشر ضمن قاعدة بيانات (</a:t>
            </a:r>
            <a:r>
              <a:rPr lang="en-US" dirty="0" smtClean="0"/>
              <a:t>Scopus</a:t>
            </a:r>
            <a:r>
              <a:rPr lang="ar-IQ" dirty="0" smtClean="0"/>
              <a:t>), وتشمل التصنيفات 91 جامعة في 16 دولة عربية وجاءت في اللائحة 3 جامعات عراقية هي: جامعة بغداد واحتلت المرتبة 66 بدرجة 19.4, جامعة الموصل واحتلت المرتبة 90 بدرجة 0.8, وجاءت جامعة البصرة في المرتبة 91 بدرجة 0.0.</a:t>
            </a:r>
            <a:r>
              <a:rPr lang="en-US" dirty="0" smtClean="0"/>
              <a:t> </a:t>
            </a:r>
            <a:endParaRPr lang="ar-IQ" dirty="0"/>
          </a:p>
        </p:txBody>
      </p:sp>
      <p:sp>
        <p:nvSpPr>
          <p:cNvPr id="4" name="عنوان 1"/>
          <p:cNvSpPr>
            <a:spLocks noGrp="1"/>
          </p:cNvSpPr>
          <p:nvPr>
            <p:ph type="title"/>
          </p:nvPr>
        </p:nvSpPr>
        <p:spPr>
          <a:xfrm>
            <a:off x="1619672" y="848104"/>
            <a:ext cx="7067128"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b="1" dirty="0" smtClean="0">
                <a:gradFill>
                  <a:gsLst>
                    <a:gs pos="0">
                      <a:srgbClr val="000000"/>
                    </a:gs>
                    <a:gs pos="39999">
                      <a:srgbClr val="0A128C"/>
                    </a:gs>
                    <a:gs pos="70000">
                      <a:srgbClr val="181CC7"/>
                    </a:gs>
                    <a:gs pos="88000">
                      <a:srgbClr val="7005D4"/>
                    </a:gs>
                    <a:gs pos="100000">
                      <a:srgbClr val="8C3D91"/>
                    </a:gs>
                  </a:gsLst>
                  <a:lin ang="5400000" scaled="0"/>
                </a:gradFill>
              </a:rPr>
              <a:t>تصنيف الـ </a:t>
            </a:r>
            <a:r>
              <a:rPr lang="en-US" b="1" dirty="0" smtClean="0">
                <a:gradFill>
                  <a:gsLst>
                    <a:gs pos="0">
                      <a:srgbClr val="000000"/>
                    </a:gs>
                    <a:gs pos="39999">
                      <a:srgbClr val="0A128C"/>
                    </a:gs>
                    <a:gs pos="70000">
                      <a:srgbClr val="181CC7"/>
                    </a:gs>
                    <a:gs pos="88000">
                      <a:srgbClr val="7005D4"/>
                    </a:gs>
                    <a:gs pos="100000">
                      <a:srgbClr val="8C3D91"/>
                    </a:gs>
                  </a:gsLst>
                  <a:lin ang="5400000" scaled="0"/>
                </a:gradFill>
              </a:rPr>
              <a:t>U.S. News</a:t>
            </a:r>
            <a:endParaRPr lang="ar-IQ" dirty="0">
              <a:gradFill>
                <a:gsLst>
                  <a:gs pos="0">
                    <a:srgbClr val="000000"/>
                  </a:gs>
                  <a:gs pos="39999">
                    <a:srgbClr val="0A128C"/>
                  </a:gs>
                  <a:gs pos="70000">
                    <a:srgbClr val="181CC7"/>
                  </a:gs>
                  <a:gs pos="88000">
                    <a:srgbClr val="7005D4"/>
                  </a:gs>
                  <a:gs pos="100000">
                    <a:srgbClr val="8C3D91"/>
                  </a:gs>
                </a:gsLst>
                <a:lin ang="5400000" scaled="0"/>
              </a:gradFill>
            </a:endParaRPr>
          </a:p>
        </p:txBody>
      </p:sp>
    </p:spTree>
    <p:extLst>
      <p:ext uri="{BB962C8B-B14F-4D97-AF65-F5344CB8AC3E}">
        <p14:creationId xmlns:p14="http://schemas.microsoft.com/office/powerpoint/2010/main" val="1512590442"/>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اعتمدت مؤسسة </a:t>
            </a:r>
            <a:endParaRPr lang="ar-IQ" dirty="0"/>
          </a:p>
        </p:txBody>
      </p:sp>
      <p:sp>
        <p:nvSpPr>
          <p:cNvPr id="4" name="عنوان 1"/>
          <p:cNvSpPr>
            <a:spLocks noGrp="1"/>
          </p:cNvSpPr>
          <p:nvPr>
            <p:ph type="title"/>
          </p:nvPr>
        </p:nvSpPr>
        <p:spPr>
          <a:xfrm>
            <a:off x="1619672" y="848104"/>
            <a:ext cx="7067128" cy="780696"/>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b="1" dirty="0" smtClean="0">
                <a:gradFill>
                  <a:gsLst>
                    <a:gs pos="0">
                      <a:srgbClr val="000000"/>
                    </a:gs>
                    <a:gs pos="39999">
                      <a:srgbClr val="0A128C"/>
                    </a:gs>
                    <a:gs pos="70000">
                      <a:srgbClr val="181CC7"/>
                    </a:gs>
                    <a:gs pos="88000">
                      <a:srgbClr val="7005D4"/>
                    </a:gs>
                    <a:gs pos="100000">
                      <a:srgbClr val="8C3D91"/>
                    </a:gs>
                  </a:gsLst>
                  <a:lin ang="5400000" scaled="0"/>
                </a:gradFill>
              </a:rPr>
              <a:t>تصنيف الـ </a:t>
            </a:r>
            <a:r>
              <a:rPr lang="en-US" b="1" dirty="0" smtClean="0">
                <a:gradFill>
                  <a:gsLst>
                    <a:gs pos="0">
                      <a:srgbClr val="000000"/>
                    </a:gs>
                    <a:gs pos="39999">
                      <a:srgbClr val="0A128C"/>
                    </a:gs>
                    <a:gs pos="70000">
                      <a:srgbClr val="181CC7"/>
                    </a:gs>
                    <a:gs pos="88000">
                      <a:srgbClr val="7005D4"/>
                    </a:gs>
                    <a:gs pos="100000">
                      <a:srgbClr val="8C3D91"/>
                    </a:gs>
                  </a:gsLst>
                  <a:lin ang="5400000" scaled="0"/>
                </a:gradFill>
              </a:rPr>
              <a:t>U.S. News</a:t>
            </a:r>
            <a:endParaRPr lang="ar-IQ" dirty="0">
              <a:gradFill>
                <a:gsLst>
                  <a:gs pos="0">
                    <a:srgbClr val="000000"/>
                  </a:gs>
                  <a:gs pos="39999">
                    <a:srgbClr val="0A128C"/>
                  </a:gs>
                  <a:gs pos="70000">
                    <a:srgbClr val="181CC7"/>
                  </a:gs>
                  <a:gs pos="88000">
                    <a:srgbClr val="7005D4"/>
                  </a:gs>
                  <a:gs pos="100000">
                    <a:srgbClr val="8C3D91"/>
                  </a:gs>
                </a:gsLst>
                <a:lin ang="5400000" scaled="0"/>
              </a:gradFill>
            </a:endParaRPr>
          </a:p>
        </p:txBody>
      </p:sp>
    </p:spTree>
    <p:extLst>
      <p:ext uri="{BB962C8B-B14F-4D97-AF65-F5344CB8AC3E}">
        <p14:creationId xmlns:p14="http://schemas.microsoft.com/office/powerpoint/2010/main" val="75259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836712"/>
            <a:ext cx="7200800" cy="1008112"/>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dirty="0" smtClean="0"/>
              <a:t> </a:t>
            </a:r>
            <a:r>
              <a:rPr lang="en-US" dirty="0" smtClean="0"/>
              <a:t/>
            </a:r>
            <a:br>
              <a:rPr lang="en-US" dirty="0" smtClean="0"/>
            </a:br>
            <a:r>
              <a:rPr lang="ar-IQ" sz="6700" dirty="0" smtClean="0">
                <a:gradFill>
                  <a:gsLst>
                    <a:gs pos="0">
                      <a:srgbClr val="000000"/>
                    </a:gs>
                    <a:gs pos="39999">
                      <a:srgbClr val="0A128C"/>
                    </a:gs>
                    <a:gs pos="70000">
                      <a:srgbClr val="181CC7"/>
                    </a:gs>
                    <a:gs pos="88000">
                      <a:srgbClr val="7005D4"/>
                    </a:gs>
                    <a:gs pos="100000">
                      <a:srgbClr val="8C3D91"/>
                    </a:gs>
                  </a:gsLst>
                  <a:lin ang="5400000" scaled="0"/>
                </a:gradFill>
              </a:rPr>
              <a:t>التصنيف العالمي للجامعات</a:t>
            </a:r>
            <a:endParaRPr lang="en-US" dirty="0">
              <a:gradFill>
                <a:gsLst>
                  <a:gs pos="0">
                    <a:srgbClr val="000000"/>
                  </a:gs>
                  <a:gs pos="39999">
                    <a:srgbClr val="0A128C"/>
                  </a:gs>
                  <a:gs pos="70000">
                    <a:srgbClr val="181CC7"/>
                  </a:gs>
                  <a:gs pos="88000">
                    <a:srgbClr val="7005D4"/>
                  </a:gs>
                  <a:gs pos="100000">
                    <a:srgbClr val="8C3D91"/>
                  </a:gs>
                </a:gsLst>
                <a:lin ang="5400000" scaled="0"/>
              </a:gradFill>
            </a:endParaRPr>
          </a:p>
        </p:txBody>
      </p:sp>
      <p:sp>
        <p:nvSpPr>
          <p:cNvPr id="3" name="عنصر نائب للمحتوى 2"/>
          <p:cNvSpPr>
            <a:spLocks noGrp="1"/>
          </p:cNvSpPr>
          <p:nvPr>
            <p:ph idx="1"/>
          </p:nvPr>
        </p:nvSpPr>
        <p:spPr>
          <a:xfrm>
            <a:off x="457200" y="2136224"/>
            <a:ext cx="8229600" cy="4389120"/>
          </a:xfrm>
        </p:spPr>
        <p:txBody>
          <a:bodyPr/>
          <a:lstStyle/>
          <a:p>
            <a:r>
              <a:rPr lang="ar-IQ" sz="4400" b="1" dirty="0" smtClean="0"/>
              <a:t>هو ترتيب الجامعات من حيث جودة التعليم والمستوى الاكاديمي ومستوى البحث العلمي ويعتمد على مجموعة من المعايير والثوابت حسب نوع التصنيف.</a:t>
            </a:r>
            <a:endParaRPr lang="en-US" sz="4400" b="1" dirty="0" smtClean="0"/>
          </a:p>
          <a:p>
            <a:pPr>
              <a:buNone/>
            </a:pP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36224"/>
            <a:ext cx="8229600" cy="4389120"/>
          </a:xfrm>
        </p:spPr>
        <p:txBody>
          <a:bodyPr>
            <a:normAutofit/>
          </a:bodyPr>
          <a:lstStyle/>
          <a:p>
            <a:pPr algn="just"/>
            <a:r>
              <a:rPr lang="ar-IQ" sz="2800" b="1" dirty="0" smtClean="0"/>
              <a:t>تهتم عدد من المؤسسات الاكاديمية العالمية بتصنيف الجامعات حول العالم, حيث اصبحت بعض تلك التصنيفات معتمدة من قبل الكثير من المؤسسات الاكاديمية في العالم, ويعتمد تصنيف تلك المؤسسات على عدة معايير تختلف من تصنيف لأخر, ومن أهم تلك التصنيفات :</a:t>
            </a:r>
          </a:p>
          <a:p>
            <a:pPr algn="just"/>
            <a:endParaRPr lang="en-US" dirty="0" smtClean="0"/>
          </a:p>
          <a:p>
            <a:pPr lvl="0"/>
            <a:r>
              <a:rPr lang="ar-IQ" sz="2800" b="1" dirty="0" smtClean="0"/>
              <a:t>1 - تصنيف </a:t>
            </a:r>
            <a:r>
              <a:rPr lang="en-US" sz="2800" b="1" dirty="0" smtClean="0"/>
              <a:t>QS </a:t>
            </a:r>
            <a:r>
              <a:rPr lang="ar-IQ" sz="2800" b="1" dirty="0" smtClean="0"/>
              <a:t> و </a:t>
            </a:r>
            <a:r>
              <a:rPr lang="en-US" sz="2800" b="1" dirty="0" smtClean="0"/>
              <a:t>QS star</a:t>
            </a:r>
            <a:r>
              <a:rPr lang="ar-IQ" sz="2800" b="1" dirty="0" smtClean="0"/>
              <a:t>.</a:t>
            </a:r>
            <a:endParaRPr lang="en-US" sz="2800" b="1" dirty="0" smtClean="0"/>
          </a:p>
          <a:p>
            <a:pPr lvl="0"/>
            <a:r>
              <a:rPr lang="ar-IQ" sz="2800" b="1" dirty="0" smtClean="0"/>
              <a:t>2 - تصنيف جامعة جياو جونغ شنغهاي  </a:t>
            </a:r>
            <a:r>
              <a:rPr lang="en-US" sz="2800" b="1" dirty="0" smtClean="0"/>
              <a:t>ARWU</a:t>
            </a:r>
            <a:r>
              <a:rPr lang="ar-IQ" sz="2800" b="1" dirty="0" smtClean="0"/>
              <a:t>.</a:t>
            </a:r>
            <a:endParaRPr lang="en-US" sz="2800" b="1" dirty="0" smtClean="0"/>
          </a:p>
          <a:p>
            <a:pPr lvl="0"/>
            <a:r>
              <a:rPr lang="ar-IQ" sz="2800" b="1" dirty="0" smtClean="0"/>
              <a:t>3 - تصنيف ويب ماتريكس الاسباني لتقييم الجامعات والمعاهد.</a:t>
            </a:r>
            <a:endParaRPr lang="en-US" sz="2800" b="1" dirty="0" smtClean="0"/>
          </a:p>
          <a:p>
            <a:endParaRPr lang="ar-IQ" dirty="0"/>
          </a:p>
        </p:txBody>
      </p:sp>
      <p:sp>
        <p:nvSpPr>
          <p:cNvPr id="5"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6"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par>
                          <p:cTn id="14" fill="hold">
                            <p:stCondLst>
                              <p:cond delay="5000"/>
                            </p:stCondLst>
                            <p:childTnLst>
                              <p:par>
                                <p:cTn id="15" presetID="6"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par>
                          <p:cTn id="18" fill="hold">
                            <p:stCondLst>
                              <p:cond delay="7000"/>
                            </p:stCondLst>
                            <p:childTnLst>
                              <p:par>
                                <p:cTn id="19" presetID="6" presetClass="entr" presetSubtype="16"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par>
                          <p:cTn id="22" fill="hold">
                            <p:stCondLst>
                              <p:cond delay="9000"/>
                            </p:stCondLst>
                            <p:childTnLst>
                              <p:par>
                                <p:cTn id="23" presetID="6" presetClass="entr" presetSubtype="16"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64216"/>
            <a:ext cx="8229600" cy="4389120"/>
          </a:xfrm>
        </p:spPr>
        <p:txBody>
          <a:bodyPr>
            <a:normAutofit fontScale="92500" lnSpcReduction="10000"/>
          </a:bodyPr>
          <a:lstStyle/>
          <a:p>
            <a:pPr lvl="0" algn="just"/>
            <a:r>
              <a:rPr lang="ar-IQ" b="1" dirty="0" smtClean="0"/>
              <a:t>1 .  تصنيف </a:t>
            </a:r>
            <a:r>
              <a:rPr lang="en-US" b="1" dirty="0" smtClean="0"/>
              <a:t>QS </a:t>
            </a:r>
            <a:r>
              <a:rPr lang="ar-IQ" b="1" dirty="0" smtClean="0"/>
              <a:t> و </a:t>
            </a:r>
            <a:r>
              <a:rPr lang="en-US" b="1" dirty="0" smtClean="0"/>
              <a:t>QS star</a:t>
            </a:r>
            <a:r>
              <a:rPr lang="ar-IQ" b="1" dirty="0" smtClean="0"/>
              <a:t>.</a:t>
            </a:r>
            <a:endParaRPr lang="en-US" b="1" dirty="0" smtClean="0"/>
          </a:p>
          <a:p>
            <a:pPr algn="just"/>
            <a:r>
              <a:rPr lang="ar-IQ" b="1" dirty="0" smtClean="0"/>
              <a:t>تصنيف </a:t>
            </a:r>
            <a:r>
              <a:rPr lang="en-US" b="1" dirty="0" smtClean="0"/>
              <a:t>QS</a:t>
            </a:r>
            <a:r>
              <a:rPr lang="ar-IQ" b="1" dirty="0" smtClean="0"/>
              <a:t>: هو تصنيف تصدره المؤسسة البريطانية سيموندس التي تأسست عام 1990م. ولها مكاتب رئيسية في كل من لندن وباريس وسنغافورة ولها مكاتب فرعية أخرى. وهي مؤسسة تعليمية مهنية بدأت في عام 2004م وصدرت لها اول قائمة عام 2005م واحتلت جامعة هارفارد المركز الاول للخمس السنوات الاولى واستحوذت الجامعات الامريكية والبريطانية على المراكز العشرة الاولى في القائمة.</a:t>
            </a:r>
            <a:br>
              <a:rPr lang="ar-IQ" b="1" dirty="0" smtClean="0"/>
            </a:br>
            <a:r>
              <a:rPr lang="ar-IQ" b="1" dirty="0" smtClean="0"/>
              <a:t>يهدف تصنيف </a:t>
            </a:r>
            <a:r>
              <a:rPr lang="en-US" b="1" dirty="0" smtClean="0"/>
              <a:t>QS </a:t>
            </a:r>
            <a:r>
              <a:rPr lang="ar-IQ" b="1" dirty="0" smtClean="0"/>
              <a:t> العلمي للجامعات الى تحديد الجامعات ذات المستويات التي ترقى من خلال أدائها الوطني ورسالتها المحلية في مجتمعاتها الى بلوغ مستوى عالمي ومقارنتها وتحديد مرتبتها ضمن أرقى الجامعات العالمية.</a:t>
            </a:r>
            <a:endParaRPr lang="en-US" b="1" dirty="0" smtClean="0"/>
          </a:p>
          <a:p>
            <a:pPr algn="just"/>
            <a:r>
              <a:rPr lang="ar-IQ" b="1" dirty="0" smtClean="0"/>
              <a:t>في عام 2014م تم تقييم أكثر من (3000) جامعة وتم ترشيح (863) جامعة للدخول في التصنيف.</a:t>
            </a:r>
            <a:endParaRPr lang="ar-IQ" b="1" dirty="0"/>
          </a:p>
        </p:txBody>
      </p:sp>
      <p:sp>
        <p:nvSpPr>
          <p:cNvPr id="11"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0"/>
                                        <p:tgtEl>
                                          <p:spTgt spid="11"/>
                                        </p:tgtEl>
                                      </p:cBhvr>
                                    </p:animEffect>
                                    <p:anim calcmode="lin" valueType="num">
                                      <p:cBhvr>
                                        <p:cTn id="8" dur="3000" fill="hold"/>
                                        <p:tgtEl>
                                          <p:spTgt spid="11"/>
                                        </p:tgtEl>
                                        <p:attrNameLst>
                                          <p:attrName>ppt_x</p:attrName>
                                        </p:attrNameLst>
                                      </p:cBhvr>
                                      <p:tavLst>
                                        <p:tav tm="0">
                                          <p:val>
                                            <p:strVal val="#ppt_x"/>
                                          </p:val>
                                        </p:tav>
                                        <p:tav tm="100000">
                                          <p:val>
                                            <p:strVal val="#ppt_x"/>
                                          </p:val>
                                        </p:tav>
                                      </p:tavLst>
                                    </p:anim>
                                    <p:anim calcmode="lin" valueType="num">
                                      <p:cBhvr>
                                        <p:cTn id="9" dur="3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1"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par>
                          <p:cTn id="14" fill="hold">
                            <p:stCondLst>
                              <p:cond delay="5000"/>
                            </p:stCondLst>
                            <p:childTnLst>
                              <p:par>
                                <p:cTn id="15" presetID="21"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par>
                          <p:cTn id="18" fill="hold">
                            <p:stCondLst>
                              <p:cond delay="7000"/>
                            </p:stCondLst>
                            <p:childTnLst>
                              <p:par>
                                <p:cTn id="19" presetID="21"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2"/>
            <a:ext cx="8229600" cy="3600400"/>
          </a:xfrm>
        </p:spPr>
        <p:txBody>
          <a:bodyPr/>
          <a:lstStyle/>
          <a:p>
            <a:pPr marL="0" indent="0">
              <a:buNone/>
            </a:pPr>
            <a:endParaRPr lang="ar-IQ" dirty="0" smtClean="0"/>
          </a:p>
          <a:p>
            <a:r>
              <a:rPr lang="ar-IQ" b="1" dirty="0" smtClean="0"/>
              <a:t>تصنيف َ</a:t>
            </a:r>
            <a:r>
              <a:rPr lang="en-US" b="1" dirty="0" smtClean="0"/>
              <a:t>Qs star</a:t>
            </a:r>
          </a:p>
          <a:p>
            <a:pPr algn="just"/>
            <a:r>
              <a:rPr lang="ar-IQ" b="1" dirty="0" smtClean="0"/>
              <a:t>وهو نظام تقييم يتيح للطلاب الحصول على صورة واسعة عن المؤسسة التي ينوي الحصول عليها من خلال ( فرص عمل الخريجين – المرافق الرياضية – المجتمع المحلي ....) يصدر هذا التصنيف من شركة تجارية هدفها الاساسي تجاري وهذا يعطي مؤشر واضح عن هدفها الاساسي.</a:t>
            </a:r>
            <a:endParaRPr lang="en-US" b="1" dirty="0" smtClean="0"/>
          </a:p>
          <a:p>
            <a:endParaRPr lang="ar-IQ" dirty="0"/>
          </a:p>
        </p:txBody>
      </p:sp>
      <p:sp>
        <p:nvSpPr>
          <p:cNvPr id="7"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3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6"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par>
                          <p:cTn id="14" fill="hold">
                            <p:stCondLst>
                              <p:cond delay="5000"/>
                            </p:stCondLst>
                            <p:childTnLst>
                              <p:par>
                                <p:cTn id="15" presetID="6"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08232"/>
            <a:ext cx="8229600" cy="4389120"/>
          </a:xfrm>
        </p:spPr>
        <p:txBody>
          <a:bodyPr>
            <a:normAutofit/>
          </a:bodyPr>
          <a:lstStyle/>
          <a:p>
            <a:pPr lvl="0" algn="just"/>
            <a:r>
              <a:rPr lang="ar-IQ" sz="3200" b="1" dirty="0" smtClean="0"/>
              <a:t>1.1 معايير تصيف كيو أس </a:t>
            </a:r>
            <a:r>
              <a:rPr lang="en-US" sz="3200" b="1" dirty="0" smtClean="0"/>
              <a:t>QS</a:t>
            </a:r>
          </a:p>
          <a:p>
            <a:pPr algn="just"/>
            <a:r>
              <a:rPr lang="ar-IQ" sz="3200" b="1" dirty="0" smtClean="0"/>
              <a:t>حقق تصنيف كيو أس العالمي للجامعات شهرة دولية بين مؤسسات التعليم والبحث العلمي ، وذلك من خلال اعتماده على معايير تقييمية تتناول الهيكلية البنيوية لكل من هذه الجامعات ، ويعتمد هذا التصنيف على المعايير التالية في تصنيف الجامعات :</a:t>
            </a:r>
            <a:endParaRPr lang="ar-IQ" sz="3200" b="1" dirty="0"/>
          </a:p>
        </p:txBody>
      </p:sp>
      <p:sp>
        <p:nvSpPr>
          <p:cNvPr id="7"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3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8"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par>
                          <p:cTn id="14" fill="hold">
                            <p:stCondLst>
                              <p:cond delay="5000"/>
                            </p:stCondLst>
                            <p:childTnLst>
                              <p:par>
                                <p:cTn id="15" presetID="8"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61039112"/>
              </p:ext>
            </p:extLst>
          </p:nvPr>
        </p:nvGraphicFramePr>
        <p:xfrm>
          <a:off x="467544" y="836712"/>
          <a:ext cx="8229600" cy="5972168"/>
        </p:xfrm>
        <a:graphic>
          <a:graphicData uri="http://schemas.openxmlformats.org/drawingml/2006/table">
            <a:tbl>
              <a:tblPr rtl="1" firstRow="1" bandRow="1">
                <a:tableStyleId>{5C22544A-7EE6-4342-B048-85BDC9FD1C3A}</a:tableStyleId>
              </a:tblPr>
              <a:tblGrid>
                <a:gridCol w="779626"/>
                <a:gridCol w="6597214"/>
                <a:gridCol w="852760"/>
              </a:tblGrid>
              <a:tr h="504056">
                <a:tc>
                  <a:txBody>
                    <a:bodyPr/>
                    <a:lstStyle/>
                    <a:p>
                      <a:pPr algn="ctr" rtl="1">
                        <a:lnSpc>
                          <a:spcPct val="115000"/>
                        </a:lnSpc>
                        <a:spcAft>
                          <a:spcPts val="0"/>
                        </a:spcAft>
                      </a:pPr>
                      <a:r>
                        <a:rPr lang="ar-IQ" sz="2400" b="1" dirty="0">
                          <a:latin typeface="Calibri"/>
                          <a:ea typeface="Calibri"/>
                          <a:cs typeface="Arial"/>
                        </a:rPr>
                        <a:t>ت</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المعيار</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b="1" dirty="0">
                          <a:latin typeface="Calibri"/>
                          <a:ea typeface="Calibri"/>
                          <a:cs typeface="Arial"/>
                        </a:rPr>
                        <a:t>النسبة</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1</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السمعة الاكاديمية وتعتمد على استطلاع رأي</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 تقويم البرامج الاكاديمية عن طريق اراء الاكاديميين النظراء في جامعات اخرى ولا يسمح للأكاديميين بتقويم برامج جامعته)</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40 %</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2</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سمعة ارباب العمل ويعتمد على استطلاع رأي</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(استطلاع اراء جهات التوظيف عن خريجي الجامعة )</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 10%</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3</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البحث </a:t>
                      </a:r>
                      <a:r>
                        <a:rPr lang="ar-IQ" sz="2400" b="1" dirty="0" smtClean="0">
                          <a:latin typeface="Calibri"/>
                          <a:ea typeface="Calibri"/>
                          <a:cs typeface="Arial"/>
                        </a:rPr>
                        <a:t>العلمي</a:t>
                      </a:r>
                      <a:r>
                        <a:rPr lang="ar-IQ" sz="2400" b="1" baseline="0" dirty="0" smtClean="0">
                          <a:latin typeface="Calibri"/>
                          <a:ea typeface="Calibri"/>
                          <a:cs typeface="Arial"/>
                        </a:rPr>
                        <a:t> </a:t>
                      </a:r>
                      <a:r>
                        <a:rPr lang="ar-IQ" sz="2400" b="1" dirty="0" smtClean="0">
                          <a:latin typeface="Calibri"/>
                          <a:ea typeface="Calibri"/>
                          <a:cs typeface="Arial"/>
                        </a:rPr>
                        <a:t>&lt;&lt; </a:t>
                      </a:r>
                      <a:r>
                        <a:rPr lang="ar-IQ" sz="2400" b="1" dirty="0">
                          <a:latin typeface="Calibri"/>
                          <a:ea typeface="Calibri"/>
                          <a:cs typeface="Arial"/>
                        </a:rPr>
                        <a:t>نسبة الاقتباس من البحوث &gt;&gt;</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 الابحاث المنشورة لأعضاء هيئة التدريس ومعدل النشر )</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20 %</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4</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نسبة التدريسيين &lt; الاكاديميين &gt;الى عدد الطلبة</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 نسبة عدد الطلاب الى عدد الاساتذة )</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20 %</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5</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نسبة التدريسيين الاجانب</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 نسبة عدد اعضاء هيئة التدريس الاجانب للعدد الكلي )</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5 %</a:t>
                      </a:r>
                      <a:endParaRPr lang="en-US" sz="1600" dirty="0">
                        <a:latin typeface="Calibri"/>
                        <a:ea typeface="Calibri"/>
                        <a:cs typeface="Arial"/>
                      </a:endParaRPr>
                    </a:p>
                  </a:txBody>
                  <a:tcPr marL="68580" marR="68580" marT="0" marB="0"/>
                </a:tc>
              </a:tr>
              <a:tr h="594019">
                <a:tc>
                  <a:txBody>
                    <a:bodyPr/>
                    <a:lstStyle/>
                    <a:p>
                      <a:pPr algn="ctr" rtl="1">
                        <a:lnSpc>
                          <a:spcPct val="115000"/>
                        </a:lnSpc>
                        <a:spcAft>
                          <a:spcPts val="0"/>
                        </a:spcAft>
                      </a:pPr>
                      <a:r>
                        <a:rPr lang="ar-IQ" sz="2400" dirty="0">
                          <a:latin typeface="Calibri"/>
                          <a:ea typeface="Calibri"/>
                          <a:cs typeface="Arial"/>
                        </a:rPr>
                        <a:t>6</a:t>
                      </a:r>
                      <a:endParaRPr lang="en-US" sz="1600" dirty="0">
                        <a:latin typeface="Calibri"/>
                        <a:ea typeface="Calibri"/>
                        <a:cs typeface="Arial"/>
                      </a:endParaRPr>
                    </a:p>
                  </a:txBody>
                  <a:tcPr marL="68580" marR="68580" marT="0" marB="0"/>
                </a:tc>
                <a:tc>
                  <a:txBody>
                    <a:bodyPr/>
                    <a:lstStyle/>
                    <a:p>
                      <a:pPr algn="r" rtl="1">
                        <a:lnSpc>
                          <a:spcPct val="115000"/>
                        </a:lnSpc>
                        <a:spcAft>
                          <a:spcPts val="0"/>
                        </a:spcAft>
                      </a:pPr>
                      <a:r>
                        <a:rPr lang="ar-IQ" sz="2400" b="1" dirty="0">
                          <a:latin typeface="Calibri"/>
                          <a:ea typeface="Calibri"/>
                          <a:cs typeface="Arial"/>
                        </a:rPr>
                        <a:t>نسبة الطلبة الاجانب</a:t>
                      </a:r>
                      <a:endParaRPr lang="en-US" sz="1600" dirty="0">
                        <a:latin typeface="Calibri"/>
                        <a:ea typeface="Calibri"/>
                        <a:cs typeface="Arial"/>
                      </a:endParaRPr>
                    </a:p>
                    <a:p>
                      <a:pPr algn="r" rtl="1">
                        <a:lnSpc>
                          <a:spcPct val="115000"/>
                        </a:lnSpc>
                        <a:spcAft>
                          <a:spcPts val="0"/>
                        </a:spcAft>
                      </a:pPr>
                      <a:r>
                        <a:rPr lang="ar-IQ" sz="2400" dirty="0">
                          <a:latin typeface="Calibri"/>
                          <a:ea typeface="Calibri"/>
                          <a:cs typeface="Arial"/>
                        </a:rPr>
                        <a:t>(نسبة الطلاب الاجانب للمجتمع الكلي للطلاب )</a:t>
                      </a:r>
                      <a:endParaRPr lang="en-US" sz="1600" dirty="0">
                        <a:latin typeface="Calibri"/>
                        <a:ea typeface="Calibri"/>
                        <a:cs typeface="Arial"/>
                      </a:endParaRPr>
                    </a:p>
                  </a:txBody>
                  <a:tcPr marL="68580" marR="68580" marT="0" marB="0"/>
                </a:tc>
                <a:tc>
                  <a:txBody>
                    <a:bodyPr/>
                    <a:lstStyle/>
                    <a:p>
                      <a:pPr algn="ctr" rtl="1">
                        <a:lnSpc>
                          <a:spcPct val="115000"/>
                        </a:lnSpc>
                        <a:spcAft>
                          <a:spcPts val="0"/>
                        </a:spcAft>
                      </a:pPr>
                      <a:r>
                        <a:rPr lang="ar-IQ" sz="2400" dirty="0">
                          <a:latin typeface="Calibri"/>
                          <a:ea typeface="Calibri"/>
                          <a:cs typeface="Arial"/>
                        </a:rPr>
                        <a:t>5 %</a:t>
                      </a:r>
                      <a:endParaRPr lang="en-US" sz="1600" dirty="0">
                        <a:latin typeface="Calibri"/>
                        <a:ea typeface="Calibri"/>
                        <a:cs typeface="Arial"/>
                      </a:endParaRPr>
                    </a:p>
                  </a:txBody>
                  <a:tcPr marL="68580" marR="68580" marT="0" marB="0"/>
                </a:tc>
              </a:tr>
            </a:tbl>
          </a:graphicData>
        </a:graphic>
      </p:graphicFrame>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IQ" sz="3200" b="1" dirty="0"/>
              <a:t>تصيف كيو أس </a:t>
            </a:r>
            <a:r>
              <a:rPr lang="en-US" sz="3200" b="1" dirty="0"/>
              <a:t>QS</a:t>
            </a:r>
          </a:p>
          <a:p>
            <a:endParaRPr lang="ar-IQ" dirty="0"/>
          </a:p>
        </p:txBody>
      </p:sp>
      <p:sp>
        <p:nvSpPr>
          <p:cNvPr id="4" name="عنوان 1"/>
          <p:cNvSpPr>
            <a:spLocks noGrp="1"/>
          </p:cNvSpPr>
          <p:nvPr>
            <p:ph type="title"/>
          </p:nvPr>
        </p:nvSpPr>
        <p:spPr>
          <a:xfrm>
            <a:off x="1547664" y="908720"/>
            <a:ext cx="713913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IQ" sz="5400" dirty="0" smtClean="0">
                <a:gradFill>
                  <a:gsLst>
                    <a:gs pos="0">
                      <a:srgbClr val="000000"/>
                    </a:gs>
                    <a:gs pos="39999">
                      <a:srgbClr val="0A128C"/>
                    </a:gs>
                    <a:gs pos="70000">
                      <a:srgbClr val="181CC7"/>
                    </a:gs>
                    <a:gs pos="88000">
                      <a:srgbClr val="7005D4"/>
                    </a:gs>
                    <a:gs pos="100000">
                      <a:srgbClr val="8C3D91"/>
                    </a:gs>
                  </a:gsLst>
                  <a:lin ang="5400000" scaled="0"/>
                </a:gradFill>
              </a:rPr>
              <a:t>أبرز تصنيفات الجامعات العالمية</a:t>
            </a:r>
            <a:endParaRPr lang="ar-IQ" sz="5400" dirty="0">
              <a:gradFill>
                <a:gsLst>
                  <a:gs pos="0">
                    <a:srgbClr val="000000"/>
                  </a:gs>
                  <a:gs pos="39999">
                    <a:srgbClr val="0A128C"/>
                  </a:gs>
                  <a:gs pos="70000">
                    <a:srgbClr val="181CC7"/>
                  </a:gs>
                  <a:gs pos="88000">
                    <a:srgbClr val="7005D4"/>
                  </a:gs>
                  <a:gs pos="100000">
                    <a:srgbClr val="8C3D91"/>
                  </a:gs>
                </a:gsLst>
                <a:lin ang="5400000" scaled="0"/>
              </a:gradFill>
            </a:endParaRPr>
          </a:p>
        </p:txBody>
      </p:sp>
      <p:graphicFrame>
        <p:nvGraphicFramePr>
          <p:cNvPr id="5" name="جدول 4"/>
          <p:cNvGraphicFramePr>
            <a:graphicFrameLocks noGrp="1"/>
          </p:cNvGraphicFramePr>
          <p:nvPr>
            <p:extLst>
              <p:ext uri="{D42A27DB-BD31-4B8C-83A1-F6EECF244321}">
                <p14:modId xmlns:p14="http://schemas.microsoft.com/office/powerpoint/2010/main" val="3177229056"/>
              </p:ext>
            </p:extLst>
          </p:nvPr>
        </p:nvGraphicFramePr>
        <p:xfrm>
          <a:off x="683567" y="2744336"/>
          <a:ext cx="7680177" cy="1692776"/>
        </p:xfrm>
        <a:graphic>
          <a:graphicData uri="http://schemas.openxmlformats.org/drawingml/2006/table">
            <a:tbl>
              <a:tblPr rtl="1" firstRow="1" bandRow="1">
                <a:tableStyleId>{5C22544A-7EE6-4342-B048-85BDC9FD1C3A}</a:tableStyleId>
              </a:tblPr>
              <a:tblGrid>
                <a:gridCol w="1538514"/>
                <a:gridCol w="2707116"/>
                <a:gridCol w="3434547"/>
              </a:tblGrid>
              <a:tr h="504056">
                <a:tc>
                  <a:txBody>
                    <a:bodyPr/>
                    <a:lstStyle/>
                    <a:p>
                      <a:pPr algn="ctr" rtl="1"/>
                      <a:r>
                        <a:rPr lang="ar-IQ" sz="2400" b="1" dirty="0" smtClean="0"/>
                        <a:t>اسم الجامعة</a:t>
                      </a:r>
                      <a:endParaRPr lang="ar-IQ" sz="2400" b="1" dirty="0"/>
                    </a:p>
                  </a:txBody>
                  <a:tcPr/>
                </a:tc>
                <a:tc>
                  <a:txBody>
                    <a:bodyPr/>
                    <a:lstStyle/>
                    <a:p>
                      <a:pPr algn="ctr" rtl="1"/>
                      <a:r>
                        <a:rPr lang="ar-IQ" sz="2400" b="1" dirty="0" smtClean="0"/>
                        <a:t>2012 - 2013</a:t>
                      </a:r>
                      <a:endParaRPr lang="ar-IQ" sz="2400" b="1" dirty="0"/>
                    </a:p>
                  </a:txBody>
                  <a:tcPr/>
                </a:tc>
                <a:tc>
                  <a:txBody>
                    <a:bodyPr/>
                    <a:lstStyle/>
                    <a:p>
                      <a:pPr algn="ctr" rtl="1"/>
                      <a:r>
                        <a:rPr lang="ar-IQ" sz="2400" b="1" dirty="0" smtClean="0"/>
                        <a:t>2014 - 2015</a:t>
                      </a:r>
                      <a:endParaRPr lang="ar-IQ" sz="2400" b="1" dirty="0"/>
                    </a:p>
                  </a:txBody>
                  <a:tcPr/>
                </a:tc>
              </a:tr>
              <a:tr h="900100">
                <a:tc>
                  <a:txBody>
                    <a:bodyPr/>
                    <a:lstStyle/>
                    <a:p>
                      <a:pPr algn="ctr" rtl="1"/>
                      <a:r>
                        <a:rPr lang="ar-IQ" sz="2400" b="1" dirty="0" smtClean="0"/>
                        <a:t>جامعة بغداد</a:t>
                      </a:r>
                      <a:endParaRPr lang="ar-IQ" sz="2400" b="1" dirty="0"/>
                    </a:p>
                  </a:txBody>
                  <a:tcPr/>
                </a:tc>
                <a:tc>
                  <a:txBody>
                    <a:bodyPr/>
                    <a:lstStyle/>
                    <a:p>
                      <a:pPr algn="ctr" rtl="1"/>
                      <a:r>
                        <a:rPr lang="ar-IQ" sz="2400" b="1" dirty="0" smtClean="0"/>
                        <a:t>حلت الجامعة في المرتبة</a:t>
                      </a:r>
                      <a:r>
                        <a:rPr lang="ar-IQ" sz="2400" b="1" baseline="0" dirty="0" smtClean="0"/>
                        <a:t> 601+</a:t>
                      </a:r>
                      <a:endParaRPr lang="ar-IQ" sz="2400" b="1" dirty="0"/>
                    </a:p>
                  </a:txBody>
                  <a:tcPr/>
                </a:tc>
                <a:tc>
                  <a:txBody>
                    <a:bodyPr/>
                    <a:lstStyle/>
                    <a:p>
                      <a:pPr algn="ctr" rtl="1"/>
                      <a:r>
                        <a:rPr lang="ar-IQ" sz="2400" b="1" dirty="0" smtClean="0"/>
                        <a:t>المرتبة</a:t>
                      </a:r>
                      <a:r>
                        <a:rPr lang="ar-IQ" sz="2400" b="1" baseline="0" dirty="0" smtClean="0"/>
                        <a:t> 701+ </a:t>
                      </a:r>
                    </a:p>
                    <a:p>
                      <a:pPr algn="ctr" rtl="1"/>
                      <a:r>
                        <a:rPr lang="ar-IQ" sz="2400" b="1" baseline="0" dirty="0" smtClean="0"/>
                        <a:t>واحتلت جامعة بغداد المرتبة 18 عربياً</a:t>
                      </a:r>
                      <a:endParaRPr lang="ar-IQ" sz="2400" b="1" dirty="0"/>
                    </a:p>
                  </a:txBody>
                  <a:tcPr/>
                </a:tc>
              </a:tr>
            </a:tbl>
          </a:graphicData>
        </a:graphic>
      </p:graphicFrame>
    </p:spTree>
    <p:extLst>
      <p:ext uri="{BB962C8B-B14F-4D97-AF65-F5344CB8AC3E}">
        <p14:creationId xmlns:p14="http://schemas.microsoft.com/office/powerpoint/2010/main" val="176126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1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535</TotalTime>
  <Words>1592</Words>
  <Application>Microsoft Office PowerPoint</Application>
  <PresentationFormat>عرض على الشاشة (3:4)‏</PresentationFormat>
  <Paragraphs>225</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تدفق</vt:lpstr>
      <vt:lpstr>التصنيف العالمي للجامعات</vt:lpstr>
      <vt:lpstr>التصنيف</vt:lpstr>
      <vt:lpstr>  التصنيف العالمي للجامعات</vt:lpstr>
      <vt:lpstr>أبرز تصنيفات الجامعات العالمية</vt:lpstr>
      <vt:lpstr>أبرز تصنيفات الجامعات العالمية</vt:lpstr>
      <vt:lpstr>أبرز تصنيفات الجامعات العالمية</vt:lpstr>
      <vt:lpstr>أبرز تصنيفات الجامعات العالمية</vt:lpstr>
      <vt:lpstr>عرض تقديمي في PowerPoint</vt:lpstr>
      <vt:lpstr>أبرز تصنيفات الجامعات العالمية</vt:lpstr>
      <vt:lpstr>أبرز تصنيفات الجامعات العالمية</vt:lpstr>
      <vt:lpstr>أبرز تصنيفات الجامعات العالمية</vt:lpstr>
      <vt:lpstr>تصنيف جامعة جياو جونغ شنغهاي ARWU</vt:lpstr>
      <vt:lpstr>النتائج</vt:lpstr>
      <vt:lpstr>النتائج</vt:lpstr>
      <vt:lpstr>أبرز تصنيفات الجامعات العالمية</vt:lpstr>
      <vt:lpstr>الويب ماتريكس Webometrics </vt:lpstr>
      <vt:lpstr>تعاريف الويب ماتريكس لتصنيف الجامعات</vt:lpstr>
      <vt:lpstr>عرض تقديمي في PowerPoint</vt:lpstr>
      <vt:lpstr>المعايير التي يعتمد عليها في التصنيف</vt:lpstr>
      <vt:lpstr>تصنيف الـ U.S. News</vt:lpstr>
      <vt:lpstr>تصنيف الـ U.S. News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التصنيف العالمي للجامعات</dc:title>
  <dc:creator>RSM</dc:creator>
  <cp:lastModifiedBy>RSM</cp:lastModifiedBy>
  <cp:revision>61</cp:revision>
  <dcterms:created xsi:type="dcterms:W3CDTF">2015-12-08T10:27:13Z</dcterms:created>
  <dcterms:modified xsi:type="dcterms:W3CDTF">2015-12-20T06:53:48Z</dcterms:modified>
</cp:coreProperties>
</file>